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34"/>
  </p:notesMasterIdLst>
  <p:handoutMasterIdLst>
    <p:handoutMasterId r:id="rId35"/>
  </p:handoutMasterIdLst>
  <p:sldIdLst>
    <p:sldId id="256" r:id="rId2"/>
    <p:sldId id="328" r:id="rId3"/>
    <p:sldId id="331" r:id="rId4"/>
    <p:sldId id="329" r:id="rId5"/>
    <p:sldId id="327" r:id="rId6"/>
    <p:sldId id="336" r:id="rId7"/>
    <p:sldId id="293" r:id="rId8"/>
    <p:sldId id="335" r:id="rId9"/>
    <p:sldId id="343" r:id="rId10"/>
    <p:sldId id="342" r:id="rId11"/>
    <p:sldId id="341" r:id="rId12"/>
    <p:sldId id="340" r:id="rId13"/>
    <p:sldId id="338" r:id="rId14"/>
    <p:sldId id="318" r:id="rId15"/>
    <p:sldId id="326" r:id="rId16"/>
    <p:sldId id="339" r:id="rId17"/>
    <p:sldId id="322" r:id="rId18"/>
    <p:sldId id="310" r:id="rId19"/>
    <p:sldId id="312" r:id="rId20"/>
    <p:sldId id="337" r:id="rId21"/>
    <p:sldId id="281" r:id="rId22"/>
    <p:sldId id="308" r:id="rId23"/>
    <p:sldId id="309" r:id="rId24"/>
    <p:sldId id="333" r:id="rId25"/>
    <p:sldId id="334" r:id="rId26"/>
    <p:sldId id="307" r:id="rId27"/>
    <p:sldId id="319" r:id="rId28"/>
    <p:sldId id="320" r:id="rId29"/>
    <p:sldId id="321" r:id="rId30"/>
    <p:sldId id="323" r:id="rId31"/>
    <p:sldId id="306" r:id="rId32"/>
    <p:sldId id="30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CBF"/>
    <a:srgbClr val="2B265B"/>
    <a:srgbClr val="00546B"/>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039" autoAdjust="0"/>
  </p:normalViewPr>
  <p:slideViewPr>
    <p:cSldViewPr>
      <p:cViewPr varScale="1">
        <p:scale>
          <a:sx n="104" d="100"/>
          <a:sy n="104" d="100"/>
        </p:scale>
        <p:origin x="-1216" y="-96"/>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648" y="5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1ABA66-140F-614C-8309-38BEFD811DF8}" type="datetime1">
              <a:rPr lang="en-US" smtClean="0"/>
              <a:t>5/11/17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6B68AD-25C1-7940-9732-C4EC456A621A}" type="slidenum">
              <a:rPr lang="en-US" smtClean="0"/>
              <a:t>‹#›</a:t>
            </a:fld>
            <a:endParaRPr lang="en-US"/>
          </a:p>
        </p:txBody>
      </p:sp>
    </p:spTree>
    <p:extLst>
      <p:ext uri="{BB962C8B-B14F-4D97-AF65-F5344CB8AC3E}">
        <p14:creationId xmlns:p14="http://schemas.microsoft.com/office/powerpoint/2010/main" val="2596258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62BB4B-B37D-2E46-BFC0-569A9A9D69DE}" type="datetime1">
              <a:rPr lang="en-US" smtClean="0"/>
              <a:t>5/11/17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ED500C-9DC7-4ED4-A3A7-1DE0F3EB20E1}" type="slidenum">
              <a:rPr lang="en-US" smtClean="0"/>
              <a:pPr/>
              <a:t>‹#›</a:t>
            </a:fld>
            <a:endParaRPr lang="en-US"/>
          </a:p>
        </p:txBody>
      </p:sp>
    </p:spTree>
    <p:extLst>
      <p:ext uri="{BB962C8B-B14F-4D97-AF65-F5344CB8AC3E}">
        <p14:creationId xmlns:p14="http://schemas.microsoft.com/office/powerpoint/2010/main" val="24774641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fortune.com/2014/08/22/twitter-tops-list-company-culture/" TargetMode="External"/><Relationship Id="rId4" Type="http://schemas.openxmlformats.org/officeDocument/2006/relationships/hyperlink" Target="http://www.bigspaceship.com/warby-parker-culture/" TargetMode="External"/><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self and set the stage</a:t>
            </a:r>
            <a:endParaRPr lang="en-US" dirty="0"/>
          </a:p>
        </p:txBody>
      </p:sp>
      <p:sp>
        <p:nvSpPr>
          <p:cNvPr id="4" name="Slide Number Placeholder 3"/>
          <p:cNvSpPr>
            <a:spLocks noGrp="1"/>
          </p:cNvSpPr>
          <p:nvPr>
            <p:ph type="sldNum" sz="quarter" idx="10"/>
          </p:nvPr>
        </p:nvSpPr>
        <p:spPr/>
        <p:txBody>
          <a:bodyPr/>
          <a:lstStyle/>
          <a:p>
            <a:fld id="{A4ED500C-9DC7-4ED4-A3A7-1DE0F3EB20E1}" type="slidenum">
              <a:rPr lang="en-US" smtClean="0"/>
              <a:pPr/>
              <a:t>1</a:t>
            </a:fld>
            <a:endParaRPr lang="en-US"/>
          </a:p>
        </p:txBody>
      </p:sp>
      <p:sp>
        <p:nvSpPr>
          <p:cNvPr id="5" name="Rectangle 3"/>
          <p:cNvSpPr txBox="1">
            <a:spLocks noChangeArrowheads="1"/>
          </p:cNvSpPr>
          <p:nvPr/>
        </p:nvSpPr>
        <p:spPr>
          <a:xfrm>
            <a:off x="732183" y="4561226"/>
            <a:ext cx="5850835" cy="432185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en-US" alt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929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Today we need a new way of managing and new organizational cultures which can address these three challenges: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1. How can you build a company that can change as fast as change itself?</a:t>
            </a:r>
          </a:p>
          <a:p>
            <a:r>
              <a:rPr lang="en-US" sz="1200" b="0" i="0" kern="1200" dirty="0" smtClean="0">
                <a:solidFill>
                  <a:schemeClr val="tx1"/>
                </a:solidFill>
                <a:effectLst/>
                <a:latin typeface="+mn-lt"/>
                <a:ea typeface="+mn-ea"/>
                <a:cs typeface="+mn-cs"/>
              </a:rPr>
              <a:t>2. How can you create an organization where innovation is the work of everybody, all the time, every day?</a:t>
            </a:r>
          </a:p>
          <a:p>
            <a:r>
              <a:rPr lang="en-US" sz="1200" b="0" i="0" kern="1200" dirty="0" smtClean="0">
                <a:solidFill>
                  <a:schemeClr val="tx1"/>
                </a:solidFill>
                <a:effectLst/>
                <a:latin typeface="+mn-lt"/>
                <a:ea typeface="+mn-ea"/>
                <a:cs typeface="+mn-cs"/>
              </a:rPr>
              <a:t>3. How do you create an organization where people are willing to bring you the gifts of their initiative, creativity and passion?</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1" i="0" kern="1200" dirty="0" smtClean="0">
                <a:solidFill>
                  <a:schemeClr val="tx1"/>
                </a:solidFill>
                <a:effectLst/>
                <a:latin typeface="+mn-lt"/>
                <a:ea typeface="+mn-ea"/>
                <a:cs typeface="+mn-cs"/>
              </a:rPr>
              <a:t>That is what the Human Capital Curriculum is designed to address - a new way of doing business.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As Gary Hamel says, "For the first time since the industrial revolution, you can’t build a company fit for the future without building one that’s fit for human beings."</a:t>
            </a:r>
          </a:p>
          <a:p>
            <a:pPr lvl="0"/>
            <a:r>
              <a:rPr lang="en-US" sz="1200" kern="1200" dirty="0" smtClean="0">
                <a:solidFill>
                  <a:schemeClr val="tx1"/>
                </a:solidFill>
                <a:effectLst/>
                <a:latin typeface="+mn-lt"/>
                <a:ea typeface="+mn-ea"/>
                <a:cs typeface="+mn-cs"/>
              </a:rPr>
              <a:t>http://www.managementexchange.com/video/gary-hamel-reinventing-technology-human-accomplishment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Transparency will be key, both with employees and customers</a:t>
            </a:r>
          </a:p>
          <a:p>
            <a:pPr lvl="0"/>
            <a:r>
              <a:rPr lang="en-US" sz="1200" kern="1200" dirty="0" smtClean="0">
                <a:solidFill>
                  <a:schemeClr val="tx1"/>
                </a:solidFill>
                <a:effectLst/>
                <a:latin typeface="+mn-lt"/>
                <a:ea typeface="+mn-ea"/>
                <a:cs typeface="+mn-cs"/>
              </a:rPr>
              <a:t>https://www.entrepreneur.com/article/241255</a:t>
            </a:r>
          </a:p>
          <a:p>
            <a:pPr lvl="0"/>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10</a:t>
            </a:fld>
            <a:endParaRPr lang="en-US"/>
          </a:p>
        </p:txBody>
      </p:sp>
    </p:spTree>
    <p:extLst>
      <p:ext uri="{BB962C8B-B14F-4D97-AF65-F5344CB8AC3E}">
        <p14:creationId xmlns:p14="http://schemas.microsoft.com/office/powerpoint/2010/main" val="2952890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Here</a:t>
            </a:r>
            <a:r>
              <a:rPr lang="en-US" sz="1200" kern="1200" baseline="0" dirty="0" smtClean="0">
                <a:solidFill>
                  <a:schemeClr val="tx1"/>
                </a:solidFill>
                <a:effectLst/>
                <a:latin typeface="+mn-lt"/>
                <a:ea typeface="+mn-ea"/>
                <a:cs typeface="+mn-cs"/>
              </a:rPr>
              <a:t> are some of the characteristics of a new way of managing that is more participatory and allows an organization to be more flexible, adaptable, nimble. To manage this way, it is necessary to invest early on in your human capital, and to be intentional about your culture. </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Gary Hamel:</a:t>
            </a:r>
          </a:p>
          <a:p>
            <a:pPr lvl="1"/>
            <a:r>
              <a:rPr lang="en-US" sz="1200" kern="1200" dirty="0" smtClean="0">
                <a:solidFill>
                  <a:schemeClr val="tx1"/>
                </a:solidFill>
                <a:effectLst/>
                <a:latin typeface="+mn-lt"/>
                <a:ea typeface="+mn-ea"/>
                <a:cs typeface="+mn-cs"/>
              </a:rPr>
              <a:t>Look on the web for a global operating system for innovation</a:t>
            </a:r>
          </a:p>
          <a:p>
            <a:pPr lvl="1"/>
            <a:r>
              <a:rPr lang="en-US" sz="1200" kern="1200" dirty="0" smtClean="0">
                <a:solidFill>
                  <a:schemeClr val="tx1"/>
                </a:solidFill>
                <a:effectLst/>
                <a:latin typeface="+mn-lt"/>
                <a:ea typeface="+mn-ea"/>
                <a:cs typeface="+mn-cs"/>
              </a:rPr>
              <a:t>Values of openness, meritocracy, flexibility, collaboration drive the web – have to become the values of our organizations. Web already is adaptable, innovating, engaging – all the characteristics our organizations lack. </a:t>
            </a:r>
          </a:p>
          <a:p>
            <a:pPr lvl="1"/>
            <a:r>
              <a:rPr lang="en-US" sz="1200" kern="1200" dirty="0" smtClean="0">
                <a:solidFill>
                  <a:schemeClr val="tx1"/>
                </a:solidFill>
                <a:effectLst/>
                <a:latin typeface="+mn-lt"/>
                <a:ea typeface="+mn-ea"/>
                <a:cs typeface="+mn-cs"/>
              </a:rPr>
              <a:t>Ask: how do you think about these deep principles on the web and bake them into our organizations? We’ve been told we can’t change organizations – it’s the CEO, head of HR – NOT TRUE – folks like Jeff </a:t>
            </a:r>
            <a:r>
              <a:rPr lang="en-US" sz="1200" kern="1200" dirty="0" err="1" smtClean="0">
                <a:solidFill>
                  <a:schemeClr val="tx1"/>
                </a:solidFill>
                <a:effectLst/>
                <a:latin typeface="+mn-lt"/>
                <a:ea typeface="+mn-ea"/>
                <a:cs typeface="+mn-cs"/>
              </a:rPr>
              <a:t>Severts</a:t>
            </a:r>
            <a:r>
              <a:rPr lang="en-US" sz="1200" kern="1200" dirty="0" smtClean="0">
                <a:solidFill>
                  <a:schemeClr val="tx1"/>
                </a:solidFill>
                <a:effectLst/>
                <a:latin typeface="+mn-lt"/>
                <a:ea typeface="+mn-ea"/>
                <a:cs typeface="+mn-cs"/>
              </a:rPr>
              <a:t> at Best Buy, Ross Smith in the middle of Microsoft who created a wonderful grassroots movement around trust, Jordan Cohen at Pfizer who figured out how to outsource boring parts of jobs off desktop without getting permission</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11</a:t>
            </a:fld>
            <a:endParaRPr lang="en-US"/>
          </a:p>
        </p:txBody>
      </p:sp>
    </p:spTree>
    <p:extLst>
      <p:ext uri="{BB962C8B-B14F-4D97-AF65-F5344CB8AC3E}">
        <p14:creationId xmlns:p14="http://schemas.microsoft.com/office/powerpoint/2010/main" val="3475630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 – culture – how you choose to operate your business</a:t>
            </a:r>
          </a:p>
          <a:p>
            <a:r>
              <a:rPr lang="en-US" dirty="0" smtClean="0"/>
              <a:t>From NY Times article</a:t>
            </a:r>
            <a:r>
              <a:rPr lang="en-US" baseline="0" dirty="0" smtClean="0"/>
              <a:t> http://www.nytimes.com/2016/02/28/magazine/managed-by-qs-good-jobs-gamble.html </a:t>
            </a:r>
            <a:endParaRPr lang="en-US" dirty="0" smtClean="0"/>
          </a:p>
          <a:p>
            <a:r>
              <a:rPr lang="en-US" dirty="0" smtClean="0"/>
              <a:t>“</a:t>
            </a:r>
            <a:r>
              <a:rPr lang="en-US" dirty="0" err="1" smtClean="0"/>
              <a:t>Teran</a:t>
            </a:r>
            <a:r>
              <a:rPr lang="en-US" dirty="0" smtClean="0"/>
              <a:t> told me that the best way to see this was by looking at a spreadsheet he had asked his chief financial officer to create. It was a simplified version of Q’s own profit-and-loss statement alongside that of a fictitious competitor, based on standard industry data. The spreadsheet assumes that Q and its competitor, Non-Q, each begin with 100 clients, meaning 100 offices to clean every day. Non-Q pays $9 an hour for its ­workers; by hiring them as independent contractors rather than as salaried employees, Non-Q is also able to avoid paying Social Security taxes, overtime and other costs. Q, by contrast, pays $12.50 an hour plus benefits and Social Security taxes. This means that Non-Q realizes a total profit, per office, of $9,660, while Q makes a profit of only $7,980. It seems, at first blush, that Q has a terrible business model. The more customers it has, the further Q will fall behind the competition.</a:t>
            </a:r>
          </a:p>
          <a:p>
            <a:endParaRPr lang="en-US" dirty="0" smtClean="0"/>
          </a:p>
          <a:p>
            <a:r>
              <a:rPr lang="en-US" dirty="0" smtClean="0"/>
              <a:t>But over time, the picture changes. The cleaning industry is famous for steep turnover in employees and customers; as with many commoditized, low-cost businesses, the end of every contract is an opportunity to see if someone else can do the job more cheaply. Industrywide, roughly half of a cleaning company’s customers will choose a different firm every year, and it frequently costs about $1,750 in marketing and sales to acquire a new customer. Also, roughly half of a cleaning company’s employees will leave in any given year, and it costs around $150 in advertising and human resources to refill each slot. </a:t>
            </a:r>
            <a:r>
              <a:rPr lang="en-US" dirty="0" err="1" smtClean="0"/>
              <a:t>Teran</a:t>
            </a:r>
            <a:r>
              <a:rPr lang="en-US" dirty="0" smtClean="0"/>
              <a:t> believes that by paying workers more — and training them to stay in close contact with customers to make sure they are satisfied — he can drastically reduce both turnover numbers.</a:t>
            </a:r>
          </a:p>
          <a:p>
            <a:endParaRPr lang="en-US" dirty="0" smtClean="0"/>
          </a:p>
          <a:p>
            <a:r>
              <a:rPr lang="en-US" dirty="0" smtClean="0"/>
              <a:t>So far, it has worked: Only around 10 percent of clients leave each year, and only 5 percent of employees leave. This means Non-Q has to pay a lot of money every year just to keep the same number of customers and employees. Q can funnel that spending into expansion, acquiring more clients. </a:t>
            </a:r>
            <a:r>
              <a:rPr lang="en-US" dirty="0" err="1" smtClean="0"/>
              <a:t>Teran</a:t>
            </a:r>
            <a:r>
              <a:rPr lang="en-US" dirty="0" smtClean="0"/>
              <a:t> points out that on the spreadsheet, Non-Q does better in its first year of operation: It makes a net profit of $871,000, compared with Q’s $709,450. It is only after a few years that the advantage of Q adds up. By the fifth year of operation, Q is bringing in 62 percent more profit than Non-Q.”</a:t>
            </a:r>
          </a:p>
        </p:txBody>
      </p:sp>
      <p:sp>
        <p:nvSpPr>
          <p:cNvPr id="4" name="Slide Number Placeholder 3"/>
          <p:cNvSpPr>
            <a:spLocks noGrp="1"/>
          </p:cNvSpPr>
          <p:nvPr>
            <p:ph type="sldNum" sz="quarter" idx="10"/>
          </p:nvPr>
        </p:nvSpPr>
        <p:spPr/>
        <p:txBody>
          <a:bodyPr/>
          <a:lstStyle/>
          <a:p>
            <a:fld id="{A4ED500C-9DC7-4ED4-A3A7-1DE0F3EB20E1}" type="slidenum">
              <a:rPr lang="en-US" smtClean="0"/>
              <a:t>12</a:t>
            </a:fld>
            <a:endParaRPr lang="en-US"/>
          </a:p>
        </p:txBody>
      </p:sp>
    </p:spTree>
    <p:extLst>
      <p:ext uri="{BB962C8B-B14F-4D97-AF65-F5344CB8AC3E}">
        <p14:creationId xmlns:p14="http://schemas.microsoft.com/office/powerpoint/2010/main" val="493202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We’re arguing</a:t>
            </a:r>
            <a:r>
              <a:rPr lang="en-US" baseline="0" dirty="0" smtClean="0"/>
              <a:t> that investing in your people is a competitive advantage. But just hiring great people is not enough. You have to make your organizational culture work for you. </a:t>
            </a:r>
            <a:r>
              <a:rPr lang="en-US" dirty="0" smtClean="0"/>
              <a:t>So what is organizational culture? </a:t>
            </a:r>
          </a:p>
          <a:p>
            <a:endParaRPr lang="en-US" dirty="0" smtClean="0"/>
          </a:p>
          <a:p>
            <a:r>
              <a:rPr lang="en-US" dirty="0" smtClean="0"/>
              <a:t>Culture is the shared story people tell each other at work. It is how you feel when you walk into an organization – do you feel energized? Constrained? Think about the culture at your own company. </a:t>
            </a:r>
          </a:p>
          <a:p>
            <a:endParaRPr lang="en-US" dirty="0" smtClean="0"/>
          </a:p>
          <a:p>
            <a:r>
              <a:rPr lang="en-US" dirty="0" smtClean="0"/>
              <a:t>Some founders are very intentional about creating a particular type of culture, e.g., one where there is a lot of employee participation. Others don’t even think about the culture, but it’s still there and is pretty much based on the founders’ personalities and values.</a:t>
            </a:r>
          </a:p>
          <a:p>
            <a:endParaRPr lang="en-US" dirty="0" smtClean="0"/>
          </a:p>
          <a:p>
            <a:r>
              <a:rPr lang="en-US" dirty="0" smtClean="0"/>
              <a:t>Examples: Zappos has such a strong culture of customer satisfaction, empowering employees to be themselves while giving strong customer service. Southwest Airlines also has a strong a dedication to the best customer service as well as to their people and to a sense of fun.</a:t>
            </a:r>
          </a:p>
          <a:p>
            <a:endParaRPr lang="en-US" dirty="0" smtClean="0"/>
          </a:p>
          <a:p>
            <a:r>
              <a:rPr lang="en-US" dirty="0" smtClean="0"/>
              <a:t>How many people have ever worked in a place with a dysfunctional culture? (Raise hands) Think about how much that drains the energy that could be spent on creating a great business.</a:t>
            </a:r>
          </a:p>
        </p:txBody>
      </p:sp>
      <p:sp>
        <p:nvSpPr>
          <p:cNvPr id="4" name="Slide Number Placeholder 3"/>
          <p:cNvSpPr>
            <a:spLocks noGrp="1"/>
          </p:cNvSpPr>
          <p:nvPr>
            <p:ph type="sldNum" sz="quarter" idx="10"/>
          </p:nvPr>
        </p:nvSpPr>
        <p:spPr/>
        <p:txBody>
          <a:bodyPr/>
          <a:lstStyle/>
          <a:p>
            <a:fld id="{A4ED500C-9DC7-4ED4-A3A7-1DE0F3EB20E1}" type="slidenum">
              <a:rPr lang="en-US" smtClean="0"/>
              <a:t>13</a:t>
            </a:fld>
            <a:endParaRPr lang="en-US"/>
          </a:p>
        </p:txBody>
      </p:sp>
    </p:spTree>
    <p:extLst>
      <p:ext uri="{BB962C8B-B14F-4D97-AF65-F5344CB8AC3E}">
        <p14:creationId xmlns:p14="http://schemas.microsoft.com/office/powerpoint/2010/main" val="4244440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Does culture matter? Yale prof James Baron studied several hundred Silicon Valley startups from the mid-1990s until 2002 and found that it’s much easier to get the culture and HR blueprint right from the beginning than to go back and try to change it later, and those that established a strong and healthy culture from the beginning had a better chance of long term survival. Also, those that had a culture of engaging all employees for the long term (which he called “commitment” firms) performed better than those that focused rewards on a few star performers at the expense of the rank and file (called “star” firms). </a:t>
            </a:r>
          </a:p>
          <a:p>
            <a:r>
              <a:rPr lang="en-US" sz="1200" b="1" i="0" kern="1200" dirty="0" smtClean="0">
                <a:solidFill>
                  <a:schemeClr val="tx1"/>
                </a:solidFill>
                <a:effectLst/>
                <a:latin typeface="+mn-lt"/>
                <a:ea typeface="+mn-ea"/>
                <a:cs typeface="+mn-cs"/>
              </a:rPr>
              <a:t>Star: </a:t>
            </a:r>
            <a:r>
              <a:rPr lang="en-US" sz="1200" b="0" i="0" kern="1200" dirty="0" smtClean="0">
                <a:solidFill>
                  <a:schemeClr val="tx1"/>
                </a:solidFill>
                <a:effectLst/>
                <a:latin typeface="+mn-lt"/>
                <a:ea typeface="+mn-ea"/>
                <a:cs typeface="+mn-cs"/>
              </a:rPr>
              <a:t>“We recruit only top talent, pay them top wages, and give them the resources and autonomy they need to do their job.”</a:t>
            </a:r>
          </a:p>
          <a:p>
            <a:r>
              <a:rPr lang="en-US" sz="1200" b="1" i="0" kern="1200" dirty="0" smtClean="0">
                <a:solidFill>
                  <a:schemeClr val="tx1"/>
                </a:solidFill>
                <a:effectLst/>
                <a:latin typeface="+mn-lt"/>
                <a:ea typeface="+mn-ea"/>
                <a:cs typeface="+mn-cs"/>
              </a:rPr>
              <a:t>Commitment: </a:t>
            </a:r>
            <a:r>
              <a:rPr lang="en-US" sz="1200" b="0" i="0" kern="1200" dirty="0" smtClean="0">
                <a:solidFill>
                  <a:schemeClr val="tx1"/>
                </a:solidFill>
                <a:effectLst/>
                <a:latin typeface="+mn-lt"/>
                <a:ea typeface="+mn-ea"/>
                <a:cs typeface="+mn-cs"/>
              </a:rPr>
              <a:t>“I wanted to build the kind of company where people would only leave when they retire.”</a:t>
            </a:r>
          </a:p>
          <a:p>
            <a:r>
              <a:rPr lang="en-US" sz="1200" b="1" i="0" kern="1200" dirty="0" smtClean="0">
                <a:solidFill>
                  <a:schemeClr val="tx1"/>
                </a:solidFill>
                <a:effectLst/>
                <a:latin typeface="+mn-lt"/>
                <a:ea typeface="+mn-ea"/>
                <a:cs typeface="+mn-cs"/>
              </a:rPr>
              <a:t>Bureaucracy: </a:t>
            </a:r>
            <a:r>
              <a:rPr lang="en-US" sz="1200" b="0" i="0" kern="1200" dirty="0" smtClean="0">
                <a:solidFill>
                  <a:schemeClr val="tx1"/>
                </a:solidFill>
                <a:effectLst/>
                <a:latin typeface="+mn-lt"/>
                <a:ea typeface="+mn-ea"/>
                <a:cs typeface="+mn-cs"/>
              </a:rPr>
              <a:t>“We make sure things are documented, have job descriptions for people, project descriptions, and pretty rigorous project management techniques.”</a:t>
            </a:r>
          </a:p>
          <a:p>
            <a:r>
              <a:rPr lang="en-US" sz="1200" b="1" i="0" kern="1200" dirty="0" smtClean="0">
                <a:solidFill>
                  <a:schemeClr val="tx1"/>
                </a:solidFill>
                <a:effectLst/>
                <a:latin typeface="+mn-lt"/>
                <a:ea typeface="+mn-ea"/>
                <a:cs typeface="+mn-cs"/>
              </a:rPr>
              <a:t>Engineering: </a:t>
            </a:r>
            <a:r>
              <a:rPr lang="en-US" sz="1200" b="0" i="0" kern="1200" dirty="0" smtClean="0">
                <a:solidFill>
                  <a:schemeClr val="tx1"/>
                </a:solidFill>
                <a:effectLst/>
                <a:latin typeface="+mn-lt"/>
                <a:ea typeface="+mn-ea"/>
                <a:cs typeface="+mn-cs"/>
              </a:rPr>
              <a:t>“We were very committed. It was a skunk-works mentality and the binding energy was very high.”</a:t>
            </a:r>
          </a:p>
          <a:p>
            <a:r>
              <a:rPr lang="en-US" sz="1200" b="1" i="0" kern="1200" dirty="0" smtClean="0">
                <a:solidFill>
                  <a:schemeClr val="tx1"/>
                </a:solidFill>
                <a:effectLst/>
                <a:latin typeface="+mn-lt"/>
                <a:ea typeface="+mn-ea"/>
                <a:cs typeface="+mn-cs"/>
              </a:rPr>
              <a:t>Autocracy: </a:t>
            </a:r>
            <a:r>
              <a:rPr lang="en-US" sz="1200" b="0" i="0" kern="1200" dirty="0" smtClean="0">
                <a:solidFill>
                  <a:schemeClr val="tx1"/>
                </a:solidFill>
                <a:effectLst/>
                <a:latin typeface="+mn-lt"/>
                <a:ea typeface="+mn-ea"/>
                <a:cs typeface="+mn-cs"/>
              </a:rPr>
              <a:t>“You work, you get paid.”</a:t>
            </a:r>
          </a:p>
          <a:p>
            <a:r>
              <a:rPr lang="en-US" dirty="0" smtClean="0"/>
              <a:t>https://cmr.berkeley.edu/documents/sample_articles/2002_44_3_4776.pdf </a:t>
            </a:r>
          </a:p>
          <a:p>
            <a:r>
              <a:rPr lang="en-US" dirty="0" smtClean="0"/>
              <a:t>http://www.brettjfox.com/why-your-startup-culture-is-the-key-to-your-companys-success/</a:t>
            </a:r>
          </a:p>
          <a:p>
            <a:endParaRPr lang="en-US" dirty="0" smtClean="0"/>
          </a:p>
          <a:p>
            <a:r>
              <a:rPr lang="en-US" dirty="0" smtClean="0"/>
              <a:t>Millennials want to be engaged. People want to be happy at work. Engaged employees more likely to stay, solve problems, help business succeed</a:t>
            </a:r>
          </a:p>
          <a:p>
            <a:endParaRPr lang="en-US" dirty="0" smtClean="0"/>
          </a:p>
          <a:p>
            <a:r>
              <a:rPr lang="en-US" dirty="0" smtClean="0"/>
              <a:t>Lots of data on the competitive advantage of firms that that fully tap the creativity and ingenuity of employees at all levels for continuous improvement.</a:t>
            </a:r>
          </a:p>
          <a:p>
            <a:endParaRPr lang="en-US" dirty="0" smtClean="0"/>
          </a:p>
          <a:p>
            <a:r>
              <a:rPr lang="en-US" dirty="0" smtClean="0"/>
              <a:t>And many human capital practices do not cost</a:t>
            </a:r>
            <a:r>
              <a:rPr lang="en-US" baseline="0" dirty="0" smtClean="0"/>
              <a:t> a lot of money, although they do take time, intention, and consistency.</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14</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Exercise on the Importance of Investing in Culture and Human Resources </a:t>
            </a:r>
          </a:p>
          <a:p>
            <a:r>
              <a:rPr lang="en-US" sz="1200" b="1" i="1" kern="1200" dirty="0" smtClean="0">
                <a:solidFill>
                  <a:schemeClr val="tx1"/>
                </a:solidFill>
                <a:effectLst/>
                <a:latin typeface="+mn-lt"/>
                <a:ea typeface="+mn-ea"/>
                <a:cs typeface="+mn-cs"/>
              </a:rPr>
              <a:t>Note: if needed for cultural</a:t>
            </a:r>
            <a:r>
              <a:rPr lang="en-US" sz="1200" b="1" i="1" kern="1200" baseline="0" dirty="0" smtClean="0">
                <a:solidFill>
                  <a:schemeClr val="tx1"/>
                </a:solidFill>
                <a:effectLst/>
                <a:latin typeface="+mn-lt"/>
                <a:ea typeface="+mn-ea"/>
                <a:cs typeface="+mn-cs"/>
              </a:rPr>
              <a:t> reasons based on your audience, consider using language of “participatory” cultures instead of “healthy” cultures</a:t>
            </a:r>
            <a:endParaRPr lang="en-US" sz="1200" b="1" i="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Brainstorm as a group</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Q. Have you ever worked somewhere with a poor or dysfunctional culture?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were some of the characteristics of the poor or dysfunctional culture?</a:t>
            </a:r>
          </a:p>
          <a:p>
            <a:pPr lvl="0"/>
            <a:r>
              <a:rPr lang="en-US" sz="1200" kern="1200" dirty="0" smtClean="0">
                <a:solidFill>
                  <a:schemeClr val="tx1"/>
                </a:solidFill>
                <a:effectLst/>
                <a:latin typeface="+mn-lt"/>
                <a:ea typeface="+mn-ea"/>
                <a:cs typeface="+mn-cs"/>
              </a:rPr>
              <a:t>What are some specific practices/attitudes that made it work poorly?</a:t>
            </a:r>
          </a:p>
          <a:p>
            <a:pPr lvl="0"/>
            <a:r>
              <a:rPr lang="en-US" sz="1200" kern="1200" dirty="0" smtClean="0">
                <a:solidFill>
                  <a:schemeClr val="tx1"/>
                </a:solidFill>
                <a:effectLst/>
                <a:latin typeface="+mn-lt"/>
                <a:ea typeface="+mn-ea"/>
                <a:cs typeface="+mn-cs"/>
              </a:rPr>
              <a:t>How did you feel when you were there?</a:t>
            </a:r>
          </a:p>
          <a:p>
            <a:pPr lvl="0"/>
            <a:r>
              <a:rPr lang="en-US" sz="1200" kern="1200" dirty="0" smtClean="0">
                <a:solidFill>
                  <a:schemeClr val="tx1"/>
                </a:solidFill>
                <a:effectLst/>
                <a:latin typeface="+mn-lt"/>
                <a:ea typeface="+mn-ea"/>
                <a:cs typeface="+mn-cs"/>
              </a:rPr>
              <a:t>Did you and your co-workers work to your highest potential?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Q. Have you experienced a good culture?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were some of the characteristics of the good culture?</a:t>
            </a:r>
          </a:p>
          <a:p>
            <a:pPr lvl="0"/>
            <a:r>
              <a:rPr lang="en-US" sz="1200" kern="1200" dirty="0" smtClean="0">
                <a:solidFill>
                  <a:schemeClr val="tx1"/>
                </a:solidFill>
                <a:effectLst/>
                <a:latin typeface="+mn-lt"/>
                <a:ea typeface="+mn-ea"/>
                <a:cs typeface="+mn-cs"/>
              </a:rPr>
              <a:t>What are some specific practices/attitudes that made it work well?</a:t>
            </a:r>
          </a:p>
          <a:p>
            <a:pPr lvl="0"/>
            <a:r>
              <a:rPr lang="en-US" sz="1200" kern="1200" dirty="0" smtClean="0">
                <a:solidFill>
                  <a:schemeClr val="tx1"/>
                </a:solidFill>
                <a:effectLst/>
                <a:latin typeface="+mn-lt"/>
                <a:ea typeface="+mn-ea"/>
                <a:cs typeface="+mn-cs"/>
              </a:rPr>
              <a:t>How did you feel when you were there?</a:t>
            </a:r>
          </a:p>
          <a:p>
            <a:pPr lvl="0"/>
            <a:r>
              <a:rPr lang="en-US" sz="1200" kern="1200" dirty="0" smtClean="0">
                <a:solidFill>
                  <a:schemeClr val="tx1"/>
                </a:solidFill>
                <a:effectLst/>
                <a:latin typeface="+mn-lt"/>
                <a:ea typeface="+mn-ea"/>
                <a:cs typeface="+mn-cs"/>
              </a:rPr>
              <a:t>Did you and your co-workers work to your highest potential?</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are some well-known companies with good cultures?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are some companies with poor or dysfunctional cultures?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is your conclusion after this exercise? </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15</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Twitter</a:t>
            </a:r>
            <a:r>
              <a:rPr lang="en-US" dirty="0" smtClean="0"/>
              <a:t>:</a:t>
            </a:r>
          </a:p>
          <a:p>
            <a:pPr lvl="0"/>
            <a:r>
              <a:rPr lang="en-US" sz="1200" kern="1200" dirty="0" smtClean="0">
                <a:solidFill>
                  <a:schemeClr val="tx1"/>
                </a:solidFill>
                <a:effectLst/>
                <a:latin typeface="+mn-lt"/>
                <a:ea typeface="+mn-ea"/>
                <a:cs typeface="+mn-cs"/>
              </a:rPr>
              <a:t>Rooftop meetings</a:t>
            </a:r>
          </a:p>
          <a:p>
            <a:pPr lvl="0"/>
            <a:r>
              <a:rPr lang="en-US" sz="1200" kern="1200" dirty="0" smtClean="0">
                <a:solidFill>
                  <a:schemeClr val="tx1"/>
                </a:solidFill>
                <a:effectLst/>
                <a:latin typeface="+mn-lt"/>
                <a:ea typeface="+mn-ea"/>
                <a:cs typeface="+mn-cs"/>
              </a:rPr>
              <a:t>Highest score for culture and values on Glassdoor</a:t>
            </a:r>
          </a:p>
          <a:p>
            <a:pPr lvl="0"/>
            <a:r>
              <a:rPr lang="en-US" sz="1200" kern="1200" dirty="0" smtClean="0">
                <a:solidFill>
                  <a:schemeClr val="tx1"/>
                </a:solidFill>
                <a:effectLst/>
                <a:latin typeface="+mn-lt"/>
                <a:ea typeface="+mn-ea"/>
                <a:cs typeface="+mn-cs"/>
              </a:rPr>
              <a:t>Free meals, yoga classes, unlimited vacation</a:t>
            </a:r>
          </a:p>
          <a:p>
            <a:pPr lvl="0"/>
            <a:r>
              <a:rPr lang="en-US" sz="1200" kern="1200" dirty="0" smtClean="0">
                <a:solidFill>
                  <a:schemeClr val="tx1"/>
                </a:solidFill>
                <a:effectLst/>
                <a:latin typeface="+mn-lt"/>
                <a:ea typeface="+mn-ea"/>
                <a:cs typeface="+mn-cs"/>
              </a:rPr>
              <a:t>Friendly, smart colleagues, supportive environment, teamwork, core values, integrity</a:t>
            </a:r>
          </a:p>
          <a:p>
            <a:pPr lvl="0"/>
            <a:r>
              <a:rPr lang="en-US" sz="1200" kern="1200" dirty="0" smtClean="0">
                <a:solidFill>
                  <a:schemeClr val="tx1"/>
                </a:solidFill>
                <a:effectLst/>
                <a:latin typeface="+mn-lt"/>
                <a:ea typeface="+mn-ea"/>
                <a:cs typeface="+mn-cs"/>
              </a:rPr>
              <a:t>Entrepreneurial spirit</a:t>
            </a:r>
          </a:p>
          <a:p>
            <a:pPr lvl="0"/>
            <a:r>
              <a:rPr lang="en-US" sz="1200" kern="1200" dirty="0" smtClean="0">
                <a:solidFill>
                  <a:schemeClr val="tx1"/>
                </a:solidFill>
                <a:effectLst/>
                <a:latin typeface="+mn-lt"/>
                <a:ea typeface="+mn-ea"/>
                <a:cs typeface="+mn-cs"/>
              </a:rPr>
              <a:t>Culture of respect</a:t>
            </a:r>
          </a:p>
          <a:p>
            <a:pPr lvl="0"/>
            <a:r>
              <a:rPr lang="en-US" sz="1200" kern="1200" dirty="0" smtClean="0">
                <a:solidFill>
                  <a:schemeClr val="tx1"/>
                </a:solidFill>
                <a:effectLst/>
                <a:latin typeface="+mn-lt"/>
                <a:ea typeface="+mn-ea"/>
                <a:cs typeface="+mn-cs"/>
              </a:rPr>
              <a:t>Shared believe in mission to make world more connected and open</a:t>
            </a:r>
          </a:p>
          <a:p>
            <a:r>
              <a:rPr lang="en-US" sz="1200" u="sng" kern="1200" dirty="0" smtClean="0">
                <a:solidFill>
                  <a:schemeClr val="tx1"/>
                </a:solidFill>
                <a:effectLst/>
                <a:latin typeface="+mn-lt"/>
                <a:ea typeface="+mn-ea"/>
                <a:cs typeface="+mn-cs"/>
                <a:hlinkClick r:id="rId3"/>
              </a:rPr>
              <a:t>http://fortune.com/2014/08/22/twitter-tops-list-company-culture/</a:t>
            </a:r>
            <a:r>
              <a:rPr lang="en-US" sz="1200" kern="1200" dirty="0" smtClean="0">
                <a:solidFill>
                  <a:schemeClr val="tx1"/>
                </a:solidFill>
                <a:effectLst/>
                <a:latin typeface="+mn-lt"/>
                <a:ea typeface="+mn-ea"/>
                <a:cs typeface="+mn-cs"/>
              </a:rPr>
              <a:t> </a:t>
            </a:r>
            <a:endParaRPr lang="en-US" dirty="0" smtClean="0"/>
          </a:p>
          <a:p>
            <a:endParaRPr lang="en-US" dirty="0" smtClean="0"/>
          </a:p>
          <a:p>
            <a:r>
              <a:rPr lang="en-US" b="1" dirty="0" err="1" smtClean="0"/>
              <a:t>Warby</a:t>
            </a:r>
            <a:r>
              <a:rPr lang="en-US" b="1" dirty="0" smtClean="0"/>
              <a:t> Parker:</a:t>
            </a:r>
          </a:p>
          <a:p>
            <a:pPr lvl="0"/>
            <a:r>
              <a:rPr lang="en-US" sz="1200" kern="1200" dirty="0" smtClean="0">
                <a:solidFill>
                  <a:schemeClr val="tx1"/>
                </a:solidFill>
                <a:effectLst/>
                <a:latin typeface="+mn-lt"/>
                <a:ea typeface="+mn-ea"/>
                <a:cs typeface="+mn-cs"/>
              </a:rPr>
              <a:t>70 people</a:t>
            </a:r>
          </a:p>
          <a:p>
            <a:pPr lvl="0"/>
            <a:r>
              <a:rPr lang="en-US" sz="1200" kern="1200" dirty="0" smtClean="0">
                <a:solidFill>
                  <a:schemeClr val="tx1"/>
                </a:solidFill>
                <a:effectLst/>
                <a:latin typeface="+mn-lt"/>
                <a:ea typeface="+mn-ea"/>
                <a:cs typeface="+mn-cs"/>
              </a:rPr>
              <a:t>Intentional about culture -  have culture team that plans events and outings</a:t>
            </a:r>
          </a:p>
          <a:p>
            <a:pPr lvl="0"/>
            <a:r>
              <a:rPr lang="en-US" sz="1200" kern="1200" dirty="0" smtClean="0">
                <a:solidFill>
                  <a:schemeClr val="tx1"/>
                </a:solidFill>
                <a:effectLst/>
                <a:latin typeface="+mn-lt"/>
                <a:ea typeface="+mn-ea"/>
                <a:cs typeface="+mn-cs"/>
              </a:rPr>
              <a:t>Send four random people across teams to lunch together </a:t>
            </a:r>
          </a:p>
          <a:p>
            <a:pPr lvl="0"/>
            <a:r>
              <a:rPr lang="en-US" sz="1200" kern="1200" dirty="0" smtClean="0">
                <a:solidFill>
                  <a:schemeClr val="tx1"/>
                </a:solidFill>
                <a:effectLst/>
                <a:latin typeface="+mn-lt"/>
                <a:ea typeface="+mn-ea"/>
                <a:cs typeface="+mn-cs"/>
              </a:rPr>
              <a:t>Train everyone in customer service so a web designer could serve a customer</a:t>
            </a:r>
          </a:p>
          <a:p>
            <a:pPr lvl="0"/>
            <a:r>
              <a:rPr lang="en-US" sz="1200" kern="1200" dirty="0" smtClean="0">
                <a:solidFill>
                  <a:schemeClr val="tx1"/>
                </a:solidFill>
                <a:effectLst/>
                <a:latin typeface="+mn-lt"/>
                <a:ea typeface="+mn-ea"/>
                <a:cs typeface="+mn-cs"/>
              </a:rPr>
              <a:t>Everyone cleans kitchen</a:t>
            </a:r>
          </a:p>
          <a:p>
            <a:pPr lvl="0"/>
            <a:r>
              <a:rPr lang="en-US" sz="1200" kern="1200" dirty="0" smtClean="0">
                <a:solidFill>
                  <a:schemeClr val="tx1"/>
                </a:solidFill>
                <a:effectLst/>
                <a:latin typeface="+mn-lt"/>
                <a:ea typeface="+mn-ea"/>
                <a:cs typeface="+mn-cs"/>
              </a:rPr>
              <a:t>Have clear core values</a:t>
            </a:r>
          </a:p>
          <a:p>
            <a:pPr lvl="0"/>
            <a:r>
              <a:rPr lang="en-US" sz="1200" kern="1200" dirty="0" smtClean="0">
                <a:solidFill>
                  <a:schemeClr val="tx1"/>
                </a:solidFill>
                <a:effectLst/>
                <a:latin typeface="+mn-lt"/>
                <a:ea typeface="+mn-ea"/>
                <a:cs typeface="+mn-cs"/>
              </a:rPr>
              <a:t>Best place to work in NYC 2 years in a row</a:t>
            </a:r>
          </a:p>
          <a:p>
            <a:pPr lvl="0"/>
            <a:r>
              <a:rPr lang="en-US" sz="1200" kern="1200" dirty="0" smtClean="0">
                <a:solidFill>
                  <a:schemeClr val="tx1"/>
                </a:solidFill>
                <a:effectLst/>
                <a:latin typeface="+mn-lt"/>
                <a:ea typeface="+mn-ea"/>
                <a:cs typeface="+mn-cs"/>
              </a:rPr>
              <a:t>For every pair of glasses sold, the company donates another pair to </a:t>
            </a:r>
            <a:r>
              <a:rPr lang="en-US" sz="1200" kern="1200" dirty="0" err="1" smtClean="0">
                <a:solidFill>
                  <a:schemeClr val="tx1"/>
                </a:solidFill>
                <a:effectLst/>
                <a:latin typeface="+mn-lt"/>
                <a:ea typeface="+mn-ea"/>
                <a:cs typeface="+mn-cs"/>
              </a:rPr>
              <a:t>VisionSpring</a:t>
            </a:r>
            <a:r>
              <a:rPr lang="en-US" sz="1200" kern="1200" dirty="0" smtClean="0">
                <a:solidFill>
                  <a:schemeClr val="tx1"/>
                </a:solidFill>
                <a:effectLst/>
                <a:latin typeface="+mn-lt"/>
                <a:ea typeface="+mn-ea"/>
                <a:cs typeface="+mn-cs"/>
              </a:rPr>
              <a:t>, a charity that trains people in low-income communities around the world to conduct eye exams and set up businesses selling glasses for a few bucks a piece (“Buy a pair, give a pair”).</a:t>
            </a:r>
          </a:p>
          <a:p>
            <a:r>
              <a:rPr lang="en-US" sz="1200" u="sng" kern="1200" dirty="0" smtClean="0">
                <a:solidFill>
                  <a:schemeClr val="tx1"/>
                </a:solidFill>
                <a:effectLst/>
                <a:latin typeface="+mn-lt"/>
                <a:ea typeface="+mn-ea"/>
                <a:cs typeface="+mn-cs"/>
                <a:hlinkClick r:id="rId4"/>
              </a:rPr>
              <a:t>http://www.bigspaceship.com/warby-parker-culture/</a:t>
            </a:r>
            <a:r>
              <a:rPr lang="en-US" sz="1200" kern="1200" dirty="0" smtClean="0">
                <a:solidFill>
                  <a:schemeClr val="tx1"/>
                </a:solidFill>
                <a:effectLst/>
                <a:latin typeface="+mn-lt"/>
                <a:ea typeface="+mn-ea"/>
                <a:cs typeface="+mn-cs"/>
              </a:rPr>
              <a:t> </a:t>
            </a:r>
            <a:endParaRPr lang="en-US" dirty="0" smtClean="0"/>
          </a:p>
          <a:p>
            <a:endParaRPr lang="en-US" dirty="0" smtClean="0"/>
          </a:p>
          <a:p>
            <a:r>
              <a:rPr lang="en-US" b="1" dirty="0" smtClean="0"/>
              <a:t>Southwest Airlines:</a:t>
            </a:r>
            <a:r>
              <a:rPr lang="en-US" b="1" baseline="0" dirty="0" smtClean="0"/>
              <a:t> </a:t>
            </a:r>
          </a:p>
          <a:p>
            <a:r>
              <a:rPr lang="en-US" dirty="0" smtClean="0"/>
              <a:t>For many years the only profitable airline – a tough industry</a:t>
            </a:r>
          </a:p>
          <a:p>
            <a:r>
              <a:rPr lang="en-US" dirty="0" smtClean="0"/>
              <a:t>Shared vision</a:t>
            </a:r>
          </a:p>
          <a:p>
            <a:r>
              <a:rPr lang="en-US" dirty="0" smtClean="0"/>
              <a:t>Employee</a:t>
            </a:r>
            <a:r>
              <a:rPr lang="en-US" baseline="0" dirty="0" smtClean="0"/>
              <a:t> ownership via employee stock purchase plan (ESPP) and profit sharing</a:t>
            </a:r>
          </a:p>
          <a:p>
            <a:r>
              <a:rPr lang="en-US" dirty="0" smtClean="0"/>
              <a:t>Strong customer service focus – many stories of employees going above and beyond for customers</a:t>
            </a:r>
          </a:p>
          <a:p>
            <a:r>
              <a:rPr lang="en-US" dirty="0" smtClean="0"/>
              <a:t>Value</a:t>
            </a:r>
            <a:r>
              <a:rPr lang="en-US" baseline="0" dirty="0" smtClean="0"/>
              <a:t> fun and employee individuality</a:t>
            </a:r>
          </a:p>
          <a:p>
            <a:r>
              <a:rPr lang="en-US" baseline="0" dirty="0" smtClean="0"/>
              <a:t>http://www.forbes.com/sites/carminegallo/2014/01/21/southwest-airlines-motivates-its-employees-with-a-purpose-bigger-than-a-paycheck/#76b9edca48e1 </a:t>
            </a:r>
          </a:p>
          <a:p>
            <a:r>
              <a:rPr lang="en-US" baseline="0" dirty="0" smtClean="0"/>
              <a:t>https://experiencematters.blog/2013/02/08/employee-engagement-lessons-from-southwest-airlines/ </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16</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NOTE TO TRAINERS:</a:t>
            </a:r>
            <a:r>
              <a:rPr lang="en-US" b="1" baseline="0" dirty="0" smtClean="0"/>
              <a:t> SOME MAY WISH TO SWAP OUT THE CORE VALUES EXERCISE HERE AND SUBSTITUTE THE EMOTIONAL INTELLIGENCE EXERCISE FROM MODULE 5, AS IT IS EASY FOR AN ENTREPRENEUR TO UNDERSTAND THAT THEIR VALUES AND ACTIONS AFFECT THEIR STARTUP’S CULTURE.</a:t>
            </a:r>
            <a:endParaRPr lang="en-US" b="1" dirty="0" smtClean="0"/>
          </a:p>
          <a:p>
            <a:endParaRPr lang="en-US" b="0" dirty="0" smtClean="0"/>
          </a:p>
          <a:p>
            <a:r>
              <a:rPr lang="en-US" b="0" dirty="0" smtClean="0"/>
              <a:t>Companies that make their cultures work for them start with identifying their core values and then using them to shape how they interact with customers and with each other. For example, at Tasty Catering,</a:t>
            </a:r>
            <a:r>
              <a:rPr lang="en-US" b="0" baseline="0" dirty="0" smtClean="0"/>
              <a:t> the culture was poor and the up and coming leadership demanded a more employee-focused culture. The whole company read Good to Great in English and in Spanish and formed a Good to Great Committee, which worked with the whole team to identify shared core values. These are on the wall in English and in Spanish and are read before every meeting, kind of like AA. They refer to them in their interactions with each other and in their decision making. They also numbered them, because it’s easier to say “is that #2?” (“Treat all with Respect”) than “Are you treating me with respect?” </a:t>
            </a:r>
          </a:p>
          <a:p>
            <a:endParaRPr lang="en-US" b="0" baseline="0" dirty="0" smtClean="0"/>
          </a:p>
          <a:p>
            <a:r>
              <a:rPr lang="en-US" b="0" baseline="0" dirty="0" smtClean="0"/>
              <a:t>Zappos went through a similar process of identifying their core values and also unpacked them to identify key behaviors associated with each, which they use as a screen for hiring. (More about that in Module 2). Can think of it more as “Culture Add” than “Culture fit”.</a:t>
            </a:r>
          </a:p>
          <a:p>
            <a:endParaRPr lang="en-US" b="0" baseline="0" dirty="0" smtClean="0"/>
          </a:p>
          <a:p>
            <a:r>
              <a:rPr lang="en-US" b="0" baseline="0" dirty="0" smtClean="0"/>
              <a:t>Note: investing in your culture is a way to gain a competitive advantage that doesn’t have to cost a lot of money but can have significant rewards.</a:t>
            </a:r>
          </a:p>
          <a:p>
            <a:r>
              <a:rPr lang="en-US" b="0" dirty="0" smtClean="0"/>
              <a:t> </a:t>
            </a:r>
          </a:p>
          <a:p>
            <a:r>
              <a:rPr lang="en-US" b="1" dirty="0" smtClean="0"/>
              <a:t>SEE HANDOUT</a:t>
            </a:r>
          </a:p>
          <a:p>
            <a:r>
              <a:rPr lang="en-US" dirty="0" smtClean="0"/>
              <a:t>Have</a:t>
            </a:r>
            <a:r>
              <a:rPr lang="en-US" baseline="0" dirty="0" smtClean="0"/>
              <a:t> participants work through handout – as much as is feasible in 15 minutes, then discuss as a group</a:t>
            </a:r>
          </a:p>
          <a:p>
            <a:endParaRPr lang="en-US" baseline="0" dirty="0" smtClean="0"/>
          </a:p>
          <a:p>
            <a:r>
              <a:rPr lang="en-US" baseline="0" dirty="0" smtClean="0"/>
              <a:t>Could show the Tasty Catering video:</a:t>
            </a:r>
          </a:p>
          <a:p>
            <a:r>
              <a:rPr lang="en-US" dirty="0" smtClean="0"/>
              <a:t>https://www.youtube.com/watch?v=EBQ4xHFuhOs</a:t>
            </a:r>
          </a:p>
          <a:p>
            <a:r>
              <a:rPr lang="en-US" dirty="0" smtClean="0"/>
              <a:t>This is an example</a:t>
            </a:r>
            <a:r>
              <a:rPr lang="en-US" baseline="0" dirty="0" smtClean="0"/>
              <a:t> of a mature company that changed its culture midstream, but a similar process could be used with a startup</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17</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18</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panose="020B0604020202020204" pitchFamily="34" charset="0"/>
              </a:rPr>
              <a:t>Startups</a:t>
            </a:r>
            <a:r>
              <a:rPr lang="en-US" altLang="en-US" baseline="0" dirty="0" smtClean="0">
                <a:cs typeface="Arial" panose="020B0604020202020204" pitchFamily="34" charset="0"/>
              </a:rPr>
              <a:t> are always working to get to the next level. Now</a:t>
            </a:r>
            <a:r>
              <a:rPr lang="en-US" altLang="en-US" dirty="0" smtClean="0">
                <a:cs typeface="Arial" panose="020B0604020202020204" pitchFamily="34" charset="0"/>
              </a:rPr>
              <a:t> we’re going</a:t>
            </a:r>
            <a:r>
              <a:rPr lang="en-US" altLang="en-US" baseline="0" dirty="0" smtClean="0">
                <a:cs typeface="Arial" panose="020B0604020202020204" pitchFamily="34" charset="0"/>
              </a:rPr>
              <a:t> to take 10 minutes to </a:t>
            </a:r>
            <a:r>
              <a:rPr lang="en-US" altLang="en-US" dirty="0" smtClean="0">
                <a:cs typeface="Arial" panose="020B0604020202020204" pitchFamily="34" charset="0"/>
              </a:rPr>
              <a:t>think about the </a:t>
            </a:r>
            <a:r>
              <a:rPr lang="en-US" altLang="en-US" baseline="0" dirty="0" smtClean="0">
                <a:cs typeface="Arial" panose="020B0604020202020204" pitchFamily="34" charset="0"/>
              </a:rPr>
              <a:t>5 key things that your company needs to accomplish to reach the next stage. What are the skills associated with each of these milestones? </a:t>
            </a:r>
            <a:r>
              <a:rPr lang="en-US" sz="1200" kern="1200" dirty="0" smtClean="0">
                <a:solidFill>
                  <a:schemeClr val="tx1"/>
                </a:solidFill>
                <a:effectLst/>
                <a:latin typeface="+mn-lt"/>
                <a:ea typeface="+mn-ea"/>
                <a:cs typeface="+mn-cs"/>
              </a:rPr>
              <a:t>Does your existing team have these skills or are new hires, advisors, board members, or investors required? And what</a:t>
            </a:r>
            <a:r>
              <a:rPr lang="en-US" sz="1200" kern="1200" baseline="0" dirty="0" smtClean="0">
                <a:solidFill>
                  <a:schemeClr val="tx1"/>
                </a:solidFill>
                <a:effectLst/>
                <a:latin typeface="+mn-lt"/>
                <a:ea typeface="+mn-ea"/>
                <a:cs typeface="+mn-cs"/>
              </a:rPr>
              <a:t> is the approximate timeframe for bringing these new people on board? Take a few minutes to think through what you need to accomplish, and then you can pair up with the person next to you to talk it through. (call time) </a:t>
            </a:r>
            <a:r>
              <a:rPr lang="en-US" sz="1200" b="1" kern="1200" baseline="0" dirty="0" smtClean="0">
                <a:solidFill>
                  <a:schemeClr val="tx1"/>
                </a:solidFill>
                <a:effectLst/>
                <a:latin typeface="+mn-lt"/>
                <a:ea typeface="+mn-ea"/>
                <a:cs typeface="+mn-cs"/>
              </a:rPr>
              <a:t>USE LEVELING UP EXCEL SHEET</a:t>
            </a:r>
            <a:endParaRPr lang="en-US" altLang="en-US" b="1" dirty="0" smtClean="0">
              <a:cs typeface="Arial" panose="020B0604020202020204" pitchFamily="34" charset="0"/>
            </a:endParaRPr>
          </a:p>
        </p:txBody>
      </p:sp>
    </p:spTree>
    <p:extLst>
      <p:ext uri="{BB962C8B-B14F-4D97-AF65-F5344CB8AC3E}">
        <p14:creationId xmlns:p14="http://schemas.microsoft.com/office/powerpoint/2010/main" val="391938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19</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panose="020B0604020202020204" pitchFamily="34" charset="0"/>
              </a:rPr>
              <a:t>A</a:t>
            </a:r>
            <a:r>
              <a:rPr lang="en-US" altLang="en-US" baseline="0" dirty="0" smtClean="0">
                <a:cs typeface="Arial" panose="020B0604020202020204" pitchFamily="34" charset="0"/>
              </a:rPr>
              <a:t> few people share one or two of the things you need to accomplish and who you would need to bring on board.</a:t>
            </a:r>
          </a:p>
          <a:p>
            <a:endParaRPr lang="en-US" altLang="en-US" dirty="0" smtClean="0">
              <a:cs typeface="Arial" panose="020B0604020202020204" pitchFamily="34" charset="0"/>
            </a:endParaRPr>
          </a:p>
        </p:txBody>
      </p:sp>
    </p:spTree>
    <p:extLst>
      <p:ext uri="{BB962C8B-B14F-4D97-AF65-F5344CB8AC3E}">
        <p14:creationId xmlns:p14="http://schemas.microsoft.com/office/powerpoint/2010/main" val="1215775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31773260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20</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spcAft>
                <a:spcPts val="600"/>
              </a:spcAft>
            </a:pPr>
            <a:r>
              <a:rPr lang="en-US" dirty="0" smtClean="0"/>
              <a:t>BRAINSTORM _ WHAT ARE SOME WAYS YOU COULD INVEST IN YOUR PEOPLE? </a:t>
            </a:r>
          </a:p>
          <a:p>
            <a:pPr marL="171450" indent="-171450">
              <a:spcAft>
                <a:spcPts val="600"/>
              </a:spcAft>
            </a:pPr>
            <a:endParaRPr lang="en-US" dirty="0" smtClean="0"/>
          </a:p>
          <a:p>
            <a:pPr marL="171450" indent="-171450">
              <a:spcAft>
                <a:spcPts val="600"/>
              </a:spcAft>
            </a:pPr>
            <a:r>
              <a:rPr lang="en-US" dirty="0" smtClean="0"/>
              <a:t>In addition to sharing equity, lots of important ways to invest in your people and culture for continuous improvement</a:t>
            </a:r>
            <a:r>
              <a:rPr lang="en-US" baseline="0" dirty="0" smtClean="0"/>
              <a:t>. Things like investing in training and development, open book management, feedback and accountability, celebrating achievements together, etc. You can read more about all of these in the Business Action Guide series found at http://www.hitachifoundation.org/our-work/good-companies-at-work/business-action-guides. Also more in the appendix</a:t>
            </a:r>
          </a:p>
          <a:p>
            <a:pPr marL="171450" indent="-171450">
              <a:spcAft>
                <a:spcPts val="600"/>
              </a:spcAft>
              <a:buFont typeface="Arial" charset="0"/>
              <a:buChar char="•"/>
            </a:pPr>
            <a:endParaRPr lang="en-US" baseline="0" dirty="0" smtClean="0"/>
          </a:p>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7477773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21</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So how will potential investors react to the idea of sharing equity broadly and investing in your human capital?</a:t>
            </a:r>
            <a:r>
              <a:rPr lang="en-US" sz="1200" kern="1200" baseline="0" dirty="0" smtClean="0">
                <a:solidFill>
                  <a:schemeClr val="tx1"/>
                </a:solidFill>
                <a:effectLst/>
                <a:latin typeface="+mn-lt"/>
                <a:ea typeface="+mn-ea"/>
                <a:cs typeface="+mn-cs"/>
              </a:rPr>
              <a:t> Many m</a:t>
            </a:r>
            <a:r>
              <a:rPr lang="en-US" sz="1200" kern="1200" dirty="0" smtClean="0">
                <a:solidFill>
                  <a:schemeClr val="tx1"/>
                </a:solidFill>
                <a:effectLst/>
                <a:latin typeface="+mn-lt"/>
                <a:ea typeface="+mn-ea"/>
                <a:cs typeface="+mn-cs"/>
              </a:rPr>
              <a:t>ainstream VCs are actually concerned about the growing societal wealth disparity and will buy this vision. Not a Silicon Valley vs. rest of the world issue anymore. Not just a select group of</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impact investors like SJF Ventures. </a:t>
            </a:r>
            <a:r>
              <a:rPr lang="en-US" sz="1200" kern="1200" dirty="0" err="1" smtClean="0">
                <a:solidFill>
                  <a:schemeClr val="tx1"/>
                </a:solidFill>
                <a:effectLst/>
                <a:latin typeface="+mn-lt"/>
                <a:ea typeface="+mn-ea"/>
                <a:cs typeface="+mn-cs"/>
              </a:rPr>
              <a:t>Kleiner</a:t>
            </a:r>
            <a:r>
              <a:rPr lang="en-US" sz="1200" kern="1200" dirty="0" smtClean="0">
                <a:solidFill>
                  <a:schemeClr val="tx1"/>
                </a:solidFill>
                <a:effectLst/>
                <a:latin typeface="+mn-lt"/>
                <a:ea typeface="+mn-ea"/>
                <a:cs typeface="+mn-cs"/>
              </a:rPr>
              <a:t> Perkins in </a:t>
            </a:r>
            <a:r>
              <a:rPr lang="en-US" sz="1200" kern="1200" dirty="0" err="1" smtClean="0">
                <a:solidFill>
                  <a:schemeClr val="tx1"/>
                </a:solidFill>
                <a:effectLst/>
                <a:latin typeface="+mn-lt"/>
                <a:ea typeface="+mn-ea"/>
                <a:cs typeface="+mn-cs"/>
              </a:rPr>
              <a:t>cleantech</a:t>
            </a:r>
            <a:r>
              <a:rPr lang="en-US" sz="1200" kern="1200" dirty="0" smtClean="0">
                <a:solidFill>
                  <a:schemeClr val="tx1"/>
                </a:solidFill>
                <a:effectLst/>
                <a:latin typeface="+mn-lt"/>
                <a:ea typeface="+mn-ea"/>
                <a:cs typeface="+mn-cs"/>
              </a:rPr>
              <a:t>, etc.</a:t>
            </a:r>
          </a:p>
          <a:p>
            <a:endParaRPr lang="en-US" altLang="en-US" sz="1200" kern="1200" dirty="0" smtClean="0">
              <a:solidFill>
                <a:schemeClr val="tx1"/>
              </a:solidFill>
              <a:effectLst/>
              <a:latin typeface="+mn-lt"/>
              <a:ea typeface="+mn-ea"/>
              <a:cs typeface="+mn-cs"/>
            </a:endParaRPr>
          </a:p>
          <a:p>
            <a:r>
              <a:rPr lang="en-US" altLang="en-US" dirty="0" smtClean="0">
                <a:cs typeface="Arial" panose="020B0604020202020204" pitchFamily="34" charset="0"/>
              </a:rPr>
              <a:t>The founder of Pelion Partners in Utah,</a:t>
            </a:r>
            <a:r>
              <a:rPr lang="en-US" altLang="en-US" baseline="0" dirty="0" smtClean="0">
                <a:cs typeface="Arial" panose="020B0604020202020204" pitchFamily="34" charset="0"/>
              </a:rPr>
              <a:t> for example, </a:t>
            </a:r>
            <a:r>
              <a:rPr lang="en-US" altLang="en-US" dirty="0" smtClean="0">
                <a:cs typeface="Arial" panose="020B0604020202020204" pitchFamily="34" charset="0"/>
              </a:rPr>
              <a:t>makes sure that a company, after each round of financing, has a 20% option pool to ensure that there is enough for broad based compensation. Other leading VCs like Fred Wilson have been thoughtful on these matters as well.</a:t>
            </a:r>
          </a:p>
          <a:p>
            <a:endParaRPr lang="en-US" altLang="en-US" dirty="0" smtClean="0">
              <a:cs typeface="Arial" panose="020B0604020202020204" pitchFamily="34" charset="0"/>
            </a:endParaRPr>
          </a:p>
          <a:p>
            <a:r>
              <a:rPr lang="en-US" altLang="en-US" dirty="0" smtClean="0">
                <a:cs typeface="Arial" panose="020B0604020202020204" pitchFamily="34" charset="0"/>
              </a:rPr>
              <a:t>Tugboat Evergreen</a:t>
            </a:r>
          </a:p>
        </p:txBody>
      </p:sp>
    </p:spTree>
    <p:extLst>
      <p:ext uri="{BB962C8B-B14F-4D97-AF65-F5344CB8AC3E}">
        <p14:creationId xmlns:p14="http://schemas.microsoft.com/office/powerpoint/2010/main" val="1328409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panose="020B0604020202020204" pitchFamily="34" charset="0"/>
              </a:rPr>
              <a:t>Because ultimately, the success of your venture will be determined not by your efforts alone but by the performance of the cast of people — employees, partners, or associates — that you assemble.  </a:t>
            </a:r>
          </a:p>
          <a:p>
            <a:endParaRPr lang="en-US" altLang="en-US" dirty="0" smtClean="0">
              <a:cs typeface="Arial" panose="020B0604020202020204" pitchFamily="34" charset="0"/>
            </a:endParaRPr>
          </a:p>
          <a:p>
            <a:r>
              <a:rPr lang="en-US" altLang="en-US" dirty="0" smtClean="0">
                <a:cs typeface="Arial" panose="020B0604020202020204" pitchFamily="34" charset="0"/>
              </a:rPr>
              <a:t>How scale your mission and culture</a:t>
            </a:r>
            <a:r>
              <a:rPr lang="en-US" altLang="en-US" baseline="0" dirty="0" smtClean="0">
                <a:cs typeface="Arial" panose="020B0604020202020204" pitchFamily="34" charset="0"/>
              </a:rPr>
              <a:t> as you grow? There are a lot of lessons to be learned from Facebook and the article we sent you. They clearly articulate their vision and culture to every employee and advisor from their first contact with them, and they say their culture was able to scale effectively because everyone owns it – not just Mark </a:t>
            </a:r>
            <a:r>
              <a:rPr lang="en-US" altLang="en-US" baseline="0" dirty="0" err="1" smtClean="0">
                <a:cs typeface="Arial" panose="020B0604020202020204" pitchFamily="34" charset="0"/>
              </a:rPr>
              <a:t>Zuckerburg</a:t>
            </a:r>
            <a:r>
              <a:rPr lang="en-US" altLang="en-US" baseline="0" dirty="0" smtClean="0">
                <a:cs typeface="Arial" panose="020B0604020202020204" pitchFamily="34" charset="0"/>
              </a:rPr>
              <a:t>. It’s distributed across the entire organization. Mission to make the world more open and connected, but how they do that may evolve. Goal is not to become stale and hierarchical as you grow. </a:t>
            </a:r>
            <a:endParaRPr lang="en-US" altLang="en-US" dirty="0" smtClean="0">
              <a:cs typeface="Arial" panose="020B0604020202020204" pitchFamily="34" charset="0"/>
            </a:endParaRPr>
          </a:p>
        </p:txBody>
      </p:sp>
    </p:spTree>
    <p:extLst>
      <p:ext uri="{BB962C8B-B14F-4D97-AF65-F5344CB8AC3E}">
        <p14:creationId xmlns:p14="http://schemas.microsoft.com/office/powerpoint/2010/main" val="1426789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23</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panose="020B0604020202020204" pitchFamily="34" charset="0"/>
              </a:rPr>
              <a:t>Now</a:t>
            </a:r>
            <a:r>
              <a:rPr lang="en-US" altLang="en-US" baseline="0" dirty="0" smtClean="0">
                <a:cs typeface="Arial" panose="020B0604020202020204" pitchFamily="34" charset="0"/>
              </a:rPr>
              <a:t> we’re going to take 5 minutes to jot down some bullet points on your handout </a:t>
            </a:r>
            <a:r>
              <a:rPr lang="en-US" altLang="en-US" b="1" baseline="0" dirty="0" smtClean="0">
                <a:cs typeface="Arial" panose="020B0604020202020204" pitchFamily="34" charset="0"/>
              </a:rPr>
              <a:t>(EXCEL SHEET ON LEVELING UP: LAST TAB) </a:t>
            </a:r>
            <a:r>
              <a:rPr lang="en-US" altLang="en-US" baseline="0" dirty="0" smtClean="0">
                <a:cs typeface="Arial" panose="020B0604020202020204" pitchFamily="34" charset="0"/>
              </a:rPr>
              <a:t>to help you articulate your human capital vision. As we did in November, think into the future – will you share equity broadly with your team through stock options so that everyone is motivated to build the company? Will you have a smart profit sharing plan that aligns everyone’s interests? Invest in training and development? </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(5 minutes later) You’re going to be bringing a number of new employees, advisors, investors on board. How will you articulate your vision of shared success and investing in human capital to them? One brave person come and practice in front of the group. I’ll be your prospective employee or advisor. (discuss)</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Now we’ll break out into groups of 3 or 4 people and each will get a turn to practice articulating your vision. I need one person from each group to take notes and report back to the whole group. We will tell you when it is time to switch to the next person. (call time – each person gets 5 minutes – how deal with the one group that has 4 people??).</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Report back, have about a minute each.</a:t>
            </a:r>
          </a:p>
          <a:p>
            <a:endParaRPr lang="en-US" altLang="en-US" baseline="0" dirty="0" smtClean="0">
              <a:cs typeface="Arial" panose="020B0604020202020204" pitchFamily="34" charset="0"/>
            </a:endParaRPr>
          </a:p>
          <a:p>
            <a:endParaRPr lang="en-US" altLang="en-US" dirty="0" smtClean="0">
              <a:cs typeface="Arial" panose="020B0604020202020204" pitchFamily="34" charset="0"/>
            </a:endParaRPr>
          </a:p>
        </p:txBody>
      </p:sp>
    </p:spTree>
    <p:extLst>
      <p:ext uri="{BB962C8B-B14F-4D97-AF65-F5344CB8AC3E}">
        <p14:creationId xmlns:p14="http://schemas.microsoft.com/office/powerpoint/2010/main" val="7843733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9501083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25</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13423469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But there’s increasing research showing that an investment in human capital strategies can be a huge competitive advantage. We sent you a summary of </a:t>
            </a:r>
            <a:r>
              <a:rPr lang="en-US" baseline="0" dirty="0" err="1" smtClean="0"/>
              <a:t>Zeynep</a:t>
            </a:r>
            <a:r>
              <a:rPr lang="en-US" baseline="0" dirty="0" smtClean="0"/>
              <a:t> Ton’s work at MIT where she shows that when a company deploys its workers in smart ways, those workers can become a source of profit instead of just a cost. Managed by Q is a good example: the company’s cleaners are “the essential link between Q and its clients.” Cleaners serve as sales reps who keep clients loyal by doing an excellent job, and even sell new services.</a:t>
            </a:r>
          </a:p>
          <a:p>
            <a:endParaRPr lang="en-US" baseline="0" dirty="0" smtClean="0"/>
          </a:p>
          <a:p>
            <a:r>
              <a:rPr lang="en-US" baseline="0" dirty="0" smtClean="0"/>
              <a:t>The companies Ton studied “all make a long-term investment in employees with the expectation that those well-paid, well-trained, well-motivated employees will generate even more than they cost. What makes them worth more than they cost is operational excellence.”</a:t>
            </a:r>
          </a:p>
          <a:p>
            <a:endParaRPr lang="en-US" dirty="0" smtClean="0"/>
          </a:p>
          <a:p>
            <a:r>
              <a:rPr lang="en-US" dirty="0" smtClean="0"/>
              <a:t>Many studies in different industries,</a:t>
            </a:r>
            <a:r>
              <a:rPr lang="en-US" baseline="0" dirty="0" smtClean="0"/>
              <a:t> geographies making this case. </a:t>
            </a:r>
          </a:p>
          <a:p>
            <a:endParaRPr lang="en-US" dirty="0" smtClean="0"/>
          </a:p>
          <a:p>
            <a:r>
              <a:rPr lang="en-US" baseline="0" dirty="0" smtClean="0"/>
              <a:t>There’s an even more recent study out of Harvard in April demonstrating the significant effect human capital investments have on corporate performance and  arguing that investors should apply human capital metrics to their investment analysis because it has a significant effect on returns. </a:t>
            </a:r>
          </a:p>
          <a:p>
            <a:endParaRPr lang="en-US" dirty="0" smtClean="0"/>
          </a:p>
          <a:p>
            <a:r>
              <a:rPr lang="en-US" dirty="0" smtClean="0"/>
              <a:t>Show the Moving Forward Education video on workforce and why it is important. https://www.youtube.com/watch?v=M9Z-lqlUkPk </a:t>
            </a:r>
          </a:p>
        </p:txBody>
      </p:sp>
      <p:sp>
        <p:nvSpPr>
          <p:cNvPr id="4" name="Slide Number Placeholder 3"/>
          <p:cNvSpPr>
            <a:spLocks noGrp="1"/>
          </p:cNvSpPr>
          <p:nvPr>
            <p:ph type="sldNum" sz="quarter" idx="10"/>
          </p:nvPr>
        </p:nvSpPr>
        <p:spPr/>
        <p:txBody>
          <a:bodyPr/>
          <a:lstStyle/>
          <a:p>
            <a:fld id="{A4ED500C-9DC7-4ED4-A3A7-1DE0F3EB20E1}" type="slidenum">
              <a:rPr lang="en-US" smtClean="0"/>
              <a:t>26</a:t>
            </a:fld>
            <a:endParaRPr lang="en-US"/>
          </a:p>
        </p:txBody>
      </p:sp>
    </p:spTree>
    <p:extLst>
      <p:ext uri="{BB962C8B-B14F-4D97-AF65-F5344CB8AC3E}">
        <p14:creationId xmlns:p14="http://schemas.microsoft.com/office/powerpoint/2010/main" val="12699090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600"/>
              </a:spcAft>
              <a:buFont typeface="Arial" charset="0"/>
              <a:buNone/>
            </a:pPr>
            <a:r>
              <a:rPr lang="en-US" dirty="0" smtClean="0">
                <a:solidFill>
                  <a:srgbClr val="404040"/>
                </a:solidFill>
              </a:rPr>
              <a:t>So</a:t>
            </a:r>
            <a:r>
              <a:rPr lang="en-US" baseline="0" dirty="0" smtClean="0">
                <a:solidFill>
                  <a:srgbClr val="404040"/>
                </a:solidFill>
              </a:rPr>
              <a:t> what are great human capital practices? There are many, and they are not one size fits all, but here is a rubric pulled from The Hitachi Foundation’s Business Action Guide series highlighting a range of great human capital practices that align businesses and employees. </a:t>
            </a:r>
            <a:endParaRPr lang="en-US" dirty="0" smtClean="0">
              <a:solidFill>
                <a:srgbClr val="404040"/>
              </a:solidFill>
            </a:endParaRPr>
          </a:p>
          <a:p>
            <a:pPr marL="171450" indent="-171450">
              <a:spcAft>
                <a:spcPts val="600"/>
              </a:spcAft>
              <a:buFont typeface="Arial" charset="0"/>
              <a:buChar char="•"/>
            </a:pPr>
            <a:r>
              <a:rPr lang="en-US" dirty="0" smtClean="0">
                <a:solidFill>
                  <a:srgbClr val="404040"/>
                </a:solidFill>
              </a:rPr>
              <a:t>First </a:t>
            </a:r>
            <a:r>
              <a:rPr lang="en-US" dirty="0">
                <a:solidFill>
                  <a:srgbClr val="404040"/>
                </a:solidFill>
              </a:rPr>
              <a:t>of all, setting the stage for success starting with hiring for culture fit: That means carefully choosing employees who have both the right skills and also a long term fit with the company’s culture. </a:t>
            </a:r>
            <a:r>
              <a:rPr lang="en-US" dirty="0" smtClean="0">
                <a:solidFill>
                  <a:srgbClr val="404040"/>
                </a:solidFill>
              </a:rPr>
              <a:t>Zappos </a:t>
            </a:r>
            <a:r>
              <a:rPr lang="en-US" dirty="0">
                <a:solidFill>
                  <a:srgbClr val="404040"/>
                </a:solidFill>
              </a:rPr>
              <a:t>which actually has two sets of interviews – one for skills and one for culture fit</a:t>
            </a:r>
            <a:r>
              <a:rPr lang="en-US" dirty="0" smtClean="0">
                <a:solidFill>
                  <a:srgbClr val="404040"/>
                </a:solidFill>
              </a:rPr>
              <a:t>. One caveat is to beware of hiring everyone from the same background in the belief that that is the same thing as culture fit. Studies have shown that diversity adds new perspectives</a:t>
            </a:r>
            <a:r>
              <a:rPr lang="en-US" baseline="0" dirty="0" smtClean="0">
                <a:solidFill>
                  <a:srgbClr val="404040"/>
                </a:solidFill>
              </a:rPr>
              <a:t> and makes businesses stronger. WILL COVER IN MODULE 2</a:t>
            </a:r>
            <a:endParaRPr lang="en-US" dirty="0">
              <a:solidFill>
                <a:srgbClr val="404040"/>
              </a:solidFill>
            </a:endParaRPr>
          </a:p>
          <a:p>
            <a:pPr marL="171450" indent="-171450">
              <a:spcAft>
                <a:spcPts val="600"/>
              </a:spcAft>
              <a:buFont typeface="Arial" charset="0"/>
              <a:buChar char="•"/>
            </a:pPr>
            <a:r>
              <a:rPr lang="en-US" dirty="0"/>
              <a:t>Onboarding: Taking time to train employees in the company’s culture and practices; and mentoring them for the first few months so they have the greatest chance of success. </a:t>
            </a:r>
          </a:p>
          <a:p>
            <a:pPr marL="171450" indent="-171450">
              <a:spcAft>
                <a:spcPts val="600"/>
              </a:spcAft>
              <a:buFont typeface="Arial" charset="0"/>
              <a:buChar char="•"/>
            </a:pPr>
            <a:r>
              <a:rPr lang="en-US" dirty="0" smtClean="0"/>
              <a:t>IF YOU HAVE HOURLY WORKERS, Implementing </a:t>
            </a:r>
            <a:r>
              <a:rPr lang="en-US" dirty="0"/>
              <a:t>innovative scheduling practices that give part-time hourly </a:t>
            </a:r>
            <a:r>
              <a:rPr lang="en-US" dirty="0" smtClean="0"/>
              <a:t>workers  </a:t>
            </a:r>
            <a:r>
              <a:rPr lang="en-US" dirty="0"/>
              <a:t>the stability they need to make ends meet and care for their families. </a:t>
            </a:r>
            <a:r>
              <a:rPr lang="en-US" dirty="0" smtClean="0"/>
              <a:t>UBER</a:t>
            </a:r>
            <a:endParaRPr lang="en-US" dirty="0"/>
          </a:p>
          <a:p>
            <a:pPr marL="171450" indent="-171450">
              <a:spcAft>
                <a:spcPts val="600"/>
              </a:spcAft>
              <a:buFont typeface="Arial" charset="0"/>
              <a:buChar char="•"/>
            </a:pPr>
            <a:r>
              <a:rPr lang="en-US" dirty="0">
                <a:solidFill>
                  <a:srgbClr val="404040"/>
                </a:solidFill>
              </a:rPr>
              <a:t>Communicating the company’s core values clearly and consistently so that employees can make good decisions without micromanagement. Tasty Catering does this </a:t>
            </a:r>
            <a:r>
              <a:rPr lang="en-US" dirty="0" smtClean="0">
                <a:solidFill>
                  <a:srgbClr val="404040"/>
                </a:solidFill>
              </a:rPr>
              <a:t>very well. </a:t>
            </a:r>
            <a:endParaRPr lang="en-US" dirty="0">
              <a:solidFill>
                <a:srgbClr val="404040"/>
              </a:solidFill>
            </a:endParaRPr>
          </a:p>
          <a:p>
            <a:pPr marL="171450" indent="-171450">
              <a:spcAft>
                <a:spcPts val="600"/>
              </a:spcAft>
              <a:buFont typeface="Arial" charset="0"/>
              <a:buChar char="•"/>
            </a:pPr>
            <a:r>
              <a:rPr lang="en-US" dirty="0" smtClean="0">
                <a:solidFill>
                  <a:srgbClr val="404040"/>
                </a:solidFill>
              </a:rPr>
              <a:t>Open book management teaches employees how money flows through the business, involves them in tracking the financials and making good decisions about increasing</a:t>
            </a:r>
            <a:r>
              <a:rPr lang="en-US" baseline="0" dirty="0" smtClean="0">
                <a:solidFill>
                  <a:srgbClr val="404040"/>
                </a:solidFill>
              </a:rPr>
              <a:t> revenues and decreasing expenses</a:t>
            </a:r>
            <a:r>
              <a:rPr lang="en-US" dirty="0" smtClean="0">
                <a:solidFill>
                  <a:srgbClr val="404040"/>
                </a:solidFill>
              </a:rPr>
              <a:t>, and rewards them for meeting and exceeding business goals. The Know </a:t>
            </a:r>
            <a:r>
              <a:rPr lang="en-US" dirty="0">
                <a:solidFill>
                  <a:srgbClr val="404040"/>
                </a:solidFill>
              </a:rPr>
              <a:t>and Teach the </a:t>
            </a:r>
            <a:r>
              <a:rPr lang="en-US" dirty="0" smtClean="0">
                <a:solidFill>
                  <a:srgbClr val="404040"/>
                </a:solidFill>
              </a:rPr>
              <a:t>Rules component is </a:t>
            </a:r>
            <a:r>
              <a:rPr lang="en-US" dirty="0">
                <a:solidFill>
                  <a:srgbClr val="404040"/>
                </a:solidFill>
              </a:rPr>
              <a:t>about making sure all employees understand the key success metrics that drive company performance and how they can positively affect those metrics. </a:t>
            </a:r>
            <a:endParaRPr lang="en-US" dirty="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27</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600"/>
              </a:spcAft>
            </a:pPr>
            <a:r>
              <a:rPr lang="en-US" dirty="0"/>
              <a:t>The next set of practices is about investing for continuous improvement:</a:t>
            </a:r>
          </a:p>
          <a:p>
            <a:pPr marL="171450" indent="-171450">
              <a:spcAft>
                <a:spcPts val="600"/>
              </a:spcAft>
              <a:buFont typeface="Arial" charset="0"/>
              <a:buChar char="•"/>
            </a:pPr>
            <a:r>
              <a:rPr lang="en-US" dirty="0"/>
              <a:t>Creating clear career ladders and promoting people from within in order to build skills and retain great employees.</a:t>
            </a:r>
          </a:p>
          <a:p>
            <a:pPr marL="171450" indent="-171450">
              <a:spcAft>
                <a:spcPts val="600"/>
              </a:spcAft>
              <a:buFont typeface="Arial" charset="0"/>
              <a:buChar char="•"/>
            </a:pPr>
            <a:r>
              <a:rPr lang="en-US" dirty="0" err="1"/>
              <a:t>Crosstraining</a:t>
            </a:r>
            <a:r>
              <a:rPr lang="en-US" dirty="0"/>
              <a:t> employees to enable companies to be more nimble and flexible. </a:t>
            </a:r>
          </a:p>
          <a:p>
            <a:pPr marL="171450" indent="-171450">
              <a:spcAft>
                <a:spcPts val="600"/>
              </a:spcAft>
              <a:buFont typeface="Arial" charset="0"/>
              <a:buChar char="•"/>
            </a:pPr>
            <a:r>
              <a:rPr lang="en-US" dirty="0"/>
              <a:t>Related to that, one company has a Skills Matrix, prominently displayed, where they track the skills they need employees to learn, and they give people a raise in hourly pay whenever they master a new skill. </a:t>
            </a:r>
          </a:p>
          <a:p>
            <a:pPr marL="171450" indent="-171450">
              <a:spcAft>
                <a:spcPts val="600"/>
              </a:spcAft>
              <a:buFont typeface="Arial" charset="0"/>
              <a:buChar char="•"/>
            </a:pPr>
            <a:r>
              <a:rPr lang="en-US" dirty="0"/>
              <a:t>Another company has figured out how to measure the return on investment for every dollar spent on training their employees so they know when the training really starts to pay off. </a:t>
            </a:r>
          </a:p>
          <a:p>
            <a:pPr marL="171450" indent="-171450">
              <a:spcAft>
                <a:spcPts val="600"/>
              </a:spcAft>
              <a:buFont typeface="Arial" charset="0"/>
              <a:buChar char="•"/>
            </a:pPr>
            <a:r>
              <a:rPr lang="en-US" dirty="0" err="1"/>
              <a:t>Dansko</a:t>
            </a:r>
            <a:r>
              <a:rPr lang="en-US" dirty="0"/>
              <a:t> is an example of a company that needed to redesign their processes to better serve their customers, and they gave their employees, who happened to be employee owners through an ESOP, a lot of leeway to figure out the best way to make that happen. </a:t>
            </a:r>
          </a:p>
          <a:p>
            <a:pPr marL="171450" indent="-171450">
              <a:spcAft>
                <a:spcPts val="600"/>
              </a:spcAft>
              <a:buFont typeface="Arial" charset="0"/>
              <a:buChar char="•"/>
            </a:pPr>
            <a:r>
              <a:rPr lang="en-US" dirty="0"/>
              <a:t>Another open book management practice is around structuring and playing mini-games: </a:t>
            </a:r>
            <a:r>
              <a:rPr lang="en-US" dirty="0" smtClean="0"/>
              <a:t>short </a:t>
            </a:r>
            <a:r>
              <a:rPr lang="en-US" dirty="0"/>
              <a:t>term challenges that reward employees for achieving certain </a:t>
            </a:r>
            <a:r>
              <a:rPr lang="en-US" dirty="0" smtClean="0"/>
              <a:t>metrics.  </a:t>
            </a:r>
            <a:endParaRPr lang="en-US" dirty="0"/>
          </a:p>
        </p:txBody>
      </p:sp>
      <p:sp>
        <p:nvSpPr>
          <p:cNvPr id="4" name="Slide Number Placeholder 3"/>
          <p:cNvSpPr>
            <a:spLocks noGrp="1"/>
          </p:cNvSpPr>
          <p:nvPr>
            <p:ph type="sldNum" sz="quarter" idx="10"/>
          </p:nvPr>
        </p:nvSpPr>
        <p:spPr/>
        <p:txBody>
          <a:bodyPr/>
          <a:lstStyle/>
          <a:p>
            <a:fld id="{A4ED500C-9DC7-4ED4-A3A7-1DE0F3EB20E1}" type="slidenum">
              <a:rPr lang="en-US" smtClean="0"/>
              <a:t>28</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600"/>
              </a:spcAft>
            </a:pPr>
            <a:r>
              <a:rPr lang="en-US" b="0" dirty="0"/>
              <a:t>The practices around getting to high performance include</a:t>
            </a:r>
          </a:p>
          <a:p>
            <a:pPr marL="171450" indent="-171450">
              <a:spcAft>
                <a:spcPts val="600"/>
              </a:spcAft>
              <a:buFont typeface="Arial" charset="0"/>
              <a:buChar char="•"/>
            </a:pPr>
            <a:r>
              <a:rPr lang="en-US" b="0" dirty="0"/>
              <a:t>Developing high performing teams by restructuring the business model and the incentive structure, </a:t>
            </a:r>
          </a:p>
          <a:p>
            <a:pPr marL="171450" indent="-171450">
              <a:spcAft>
                <a:spcPts val="600"/>
              </a:spcAft>
              <a:buFont typeface="Arial" charset="0"/>
              <a:buChar char="•"/>
            </a:pPr>
            <a:r>
              <a:rPr lang="en-US" b="0" dirty="0"/>
              <a:t>Participatory decision making, which can be done a number of ways </a:t>
            </a:r>
            <a:r>
              <a:rPr lang="en-US" b="0" dirty="0" smtClean="0"/>
              <a:t>including involving employees on committees and frequently</a:t>
            </a:r>
            <a:r>
              <a:rPr lang="en-US" b="0" baseline="0" dirty="0" smtClean="0"/>
              <a:t> finding ways to get employee feedback - </a:t>
            </a:r>
            <a:r>
              <a:rPr lang="en-US" b="0" dirty="0" smtClean="0"/>
              <a:t>New Belgium is a good example. </a:t>
            </a:r>
            <a:endParaRPr lang="en-US" b="0" dirty="0"/>
          </a:p>
          <a:p>
            <a:pPr marL="171450" indent="-171450">
              <a:spcAft>
                <a:spcPts val="600"/>
              </a:spcAft>
              <a:buFont typeface="Arial" charset="0"/>
              <a:buChar char="•"/>
            </a:pPr>
            <a:r>
              <a:rPr lang="en-US" b="0" dirty="0"/>
              <a:t>Enabling better individual decisions by employees at all levels, </a:t>
            </a:r>
          </a:p>
          <a:p>
            <a:pPr marL="171450" indent="-171450">
              <a:spcAft>
                <a:spcPts val="600"/>
              </a:spcAft>
              <a:buFont typeface="Arial" charset="0"/>
              <a:buChar char="•"/>
            </a:pPr>
            <a:r>
              <a:rPr lang="en-US" b="0" dirty="0"/>
              <a:t>Empowering and engaging the front line – the people who directly interact with customers</a:t>
            </a:r>
          </a:p>
          <a:p>
            <a:pPr marL="171450" indent="-171450">
              <a:spcAft>
                <a:spcPts val="600"/>
              </a:spcAft>
              <a:buFont typeface="Arial" charset="0"/>
              <a:buChar char="•"/>
            </a:pPr>
            <a:r>
              <a:rPr lang="en-US" b="0" dirty="0"/>
              <a:t>Creating great customer service by putting people first: New Seasons Market </a:t>
            </a:r>
            <a:r>
              <a:rPr lang="en-US" b="0" i="1" dirty="0"/>
              <a:t> </a:t>
            </a:r>
            <a:r>
              <a:rPr lang="en-US" b="0" dirty="0"/>
              <a:t>is a company treats their employees well and, in turn, encourages and empowers employees to treat customers well. </a:t>
            </a:r>
          </a:p>
          <a:p>
            <a:pPr marL="171450" indent="-171450">
              <a:spcAft>
                <a:spcPts val="600"/>
              </a:spcAft>
              <a:buFont typeface="Arial" charset="0"/>
              <a:buChar char="•"/>
            </a:pPr>
            <a:r>
              <a:rPr lang="en-US" b="0" dirty="0"/>
              <a:t>306-degree reviews to improve communication and performance,</a:t>
            </a:r>
          </a:p>
          <a:p>
            <a:pPr marL="171450" indent="-171450">
              <a:spcAft>
                <a:spcPts val="600"/>
              </a:spcAft>
              <a:buFont typeface="Arial" charset="0"/>
              <a:buChar char="•"/>
            </a:pPr>
            <a:r>
              <a:rPr lang="en-US" b="0" dirty="0"/>
              <a:t>And another open book management practice around Follow the action and keep score – SRC and the Great Game folks have figured out some very smart ways to track critical metrics daily and weekly and forecast where those numbers are going so that they can make adjustments in real time. </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29</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There are 5 modules which can be delivered in order or may each stand alone – each is part of the human capital puzzle</a:t>
            </a:r>
          </a:p>
        </p:txBody>
      </p:sp>
    </p:spTree>
    <p:extLst>
      <p:ext uri="{BB962C8B-B14F-4D97-AF65-F5344CB8AC3E}">
        <p14:creationId xmlns:p14="http://schemas.microsoft.com/office/powerpoint/2010/main" val="35294906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600"/>
              </a:spcAft>
            </a:pPr>
            <a:r>
              <a:rPr lang="en-US" b="0" dirty="0">
                <a:solidFill>
                  <a:srgbClr val="404040"/>
                </a:solidFill>
              </a:rPr>
              <a:t>And the last set of practices is on recognition and rewards:</a:t>
            </a:r>
          </a:p>
          <a:p>
            <a:pPr marL="171450" indent="-171450">
              <a:spcAft>
                <a:spcPts val="600"/>
              </a:spcAft>
              <a:buFont typeface="Arial" charset="0"/>
              <a:buChar char="•"/>
            </a:pPr>
            <a:r>
              <a:rPr lang="en-US" b="0" dirty="0">
                <a:solidFill>
                  <a:srgbClr val="404040"/>
                </a:solidFill>
              </a:rPr>
              <a:t>Incentivizing employees to continuously </a:t>
            </a:r>
            <a:r>
              <a:rPr lang="en-US" b="0" dirty="0" smtClean="0">
                <a:solidFill>
                  <a:srgbClr val="404040"/>
                </a:solidFill>
              </a:rPr>
              <a:t>improve –see practice on Roll Forming and their CI program</a:t>
            </a:r>
            <a:r>
              <a:rPr lang="en-US" b="0" baseline="0" dirty="0" smtClean="0">
                <a:solidFill>
                  <a:srgbClr val="404040"/>
                </a:solidFill>
              </a:rPr>
              <a:t> and related gainsharing plan</a:t>
            </a:r>
            <a:endParaRPr lang="en-US" b="0" dirty="0">
              <a:solidFill>
                <a:srgbClr val="404040"/>
              </a:solidFill>
            </a:endParaRPr>
          </a:p>
          <a:p>
            <a:pPr marL="171450" indent="-171450">
              <a:spcAft>
                <a:spcPts val="600"/>
              </a:spcAft>
              <a:buFont typeface="Arial" charset="0"/>
              <a:buChar char="•"/>
            </a:pPr>
            <a:r>
              <a:rPr lang="en-US" b="0" dirty="0">
                <a:solidFill>
                  <a:srgbClr val="404040"/>
                </a:solidFill>
              </a:rPr>
              <a:t>Smart profit sharing that rewards people </a:t>
            </a:r>
            <a:r>
              <a:rPr lang="en-US" b="0" u="sng" dirty="0">
                <a:solidFill>
                  <a:srgbClr val="404040"/>
                </a:solidFill>
              </a:rPr>
              <a:t>frequently</a:t>
            </a:r>
            <a:r>
              <a:rPr lang="en-US" b="0" dirty="0">
                <a:solidFill>
                  <a:srgbClr val="404040"/>
                </a:solidFill>
              </a:rPr>
              <a:t> – sometimes as often as every paycheck – for achieving key business goals </a:t>
            </a:r>
            <a:r>
              <a:rPr lang="en-US" b="0" dirty="0" smtClean="0">
                <a:solidFill>
                  <a:srgbClr val="404040"/>
                </a:solidFill>
              </a:rPr>
              <a:t>– see Marlin Steel practice</a:t>
            </a:r>
            <a:endParaRPr lang="en-US" b="0" dirty="0">
              <a:solidFill>
                <a:srgbClr val="404040"/>
              </a:solidFill>
            </a:endParaRPr>
          </a:p>
          <a:p>
            <a:pPr marL="171450" indent="-171450">
              <a:spcAft>
                <a:spcPts val="600"/>
              </a:spcAft>
              <a:buFont typeface="Arial" charset="0"/>
              <a:buChar char="•"/>
            </a:pPr>
            <a:r>
              <a:rPr lang="en-US" b="0" dirty="0"/>
              <a:t>Finding creative, inexpensive ways to recognize great performance </a:t>
            </a:r>
            <a:r>
              <a:rPr lang="en-US" b="0" dirty="0" smtClean="0"/>
              <a:t>– </a:t>
            </a:r>
            <a:r>
              <a:rPr lang="en-US" b="0" dirty="0"/>
              <a:t>the </a:t>
            </a:r>
            <a:r>
              <a:rPr lang="en-US" b="0" dirty="0" smtClean="0"/>
              <a:t>New </a:t>
            </a:r>
            <a:r>
              <a:rPr lang="en-US" b="0" dirty="0"/>
              <a:t>Belgium </a:t>
            </a:r>
            <a:r>
              <a:rPr lang="en-US" b="0" dirty="0" smtClean="0"/>
              <a:t>practice explains how</a:t>
            </a:r>
            <a:r>
              <a:rPr lang="en-US" b="0" baseline="0" dirty="0" smtClean="0"/>
              <a:t> that company approached this</a:t>
            </a:r>
            <a:endParaRPr lang="en-US" b="0" dirty="0"/>
          </a:p>
          <a:p>
            <a:pPr marL="171450" indent="-171450">
              <a:spcAft>
                <a:spcPts val="600"/>
              </a:spcAft>
              <a:buFont typeface="Arial" charset="0"/>
              <a:buChar char="•"/>
            </a:pPr>
            <a:r>
              <a:rPr lang="en-US" b="0" dirty="0">
                <a:solidFill>
                  <a:srgbClr val="404040"/>
                </a:solidFill>
              </a:rPr>
              <a:t>Celebrating achievements and having fun together to build a culture of </a:t>
            </a:r>
            <a:r>
              <a:rPr lang="en-US" b="0" dirty="0" smtClean="0">
                <a:solidFill>
                  <a:srgbClr val="404040"/>
                </a:solidFill>
              </a:rPr>
              <a:t>engagement</a:t>
            </a:r>
            <a:r>
              <a:rPr lang="en-US" b="0" baseline="0" dirty="0" smtClean="0">
                <a:solidFill>
                  <a:srgbClr val="404040"/>
                </a:solidFill>
              </a:rPr>
              <a:t> – see Zappos practice</a:t>
            </a:r>
            <a:endParaRPr lang="en-US" b="0" dirty="0">
              <a:solidFill>
                <a:srgbClr val="404040"/>
              </a:solidFill>
            </a:endParaRPr>
          </a:p>
          <a:p>
            <a:pPr marL="171450" indent="-171450">
              <a:spcAft>
                <a:spcPts val="600"/>
              </a:spcAft>
              <a:buFont typeface="Arial" charset="0"/>
              <a:buChar char="•"/>
            </a:pPr>
            <a:r>
              <a:rPr lang="en-US" b="0" dirty="0">
                <a:solidFill>
                  <a:srgbClr val="404040"/>
                </a:solidFill>
              </a:rPr>
              <a:t>Some forms of employee ownership other than ESOPs such as broad-based stock options and stock appreciation rights</a:t>
            </a:r>
          </a:p>
          <a:p>
            <a:pPr marL="171450" indent="-171450">
              <a:spcAft>
                <a:spcPts val="600"/>
              </a:spcAft>
              <a:buFont typeface="Arial" charset="0"/>
              <a:buChar char="•"/>
            </a:pPr>
            <a:r>
              <a:rPr lang="en-US" b="0" dirty="0">
                <a:solidFill>
                  <a:srgbClr val="404040"/>
                </a:solidFill>
              </a:rPr>
              <a:t>And finally ESOPs for </a:t>
            </a:r>
            <a:r>
              <a:rPr lang="en-US" b="0" dirty="0" smtClean="0">
                <a:solidFill>
                  <a:srgbClr val="404040"/>
                </a:solidFill>
              </a:rPr>
              <a:t>Engagement and Exit</a:t>
            </a:r>
            <a:r>
              <a:rPr lang="en-US" b="0" dirty="0">
                <a:solidFill>
                  <a:srgbClr val="404040"/>
                </a:solidFill>
              </a:rPr>
              <a:t>:  We profile King Arthur Flour, which was owned by the same family for 5 generations until it became 100% ESOP owned in 2004.</a:t>
            </a:r>
            <a:endParaRPr lang="en-US" b="0" dirty="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30</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31</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panose="020B0604020202020204" pitchFamily="34" charset="0"/>
              </a:rPr>
              <a:t>TOO MUCH DETAIL _ SAVE FOR MODULE 5</a:t>
            </a:r>
          </a:p>
          <a:p>
            <a:r>
              <a:rPr lang="en-US" altLang="en-US" dirty="0" smtClean="0">
                <a:cs typeface="Arial" panose="020B0604020202020204" pitchFamily="34" charset="0"/>
              </a:rPr>
              <a:t>There are a lot of vehicles for shared equity, including incentive stock options, non-qualified options, restricted stock, etc. They each have advantages and disadvantages</a:t>
            </a:r>
            <a:r>
              <a:rPr lang="en-US" altLang="en-US" baseline="0" dirty="0" smtClean="0">
                <a:cs typeface="Arial" panose="020B0604020202020204" pitchFamily="34" charset="0"/>
              </a:rPr>
              <a:t> and may be suited for particular situations. </a:t>
            </a:r>
            <a:r>
              <a:rPr lang="en-US" altLang="en-US" dirty="0" smtClean="0">
                <a:cs typeface="Arial" panose="020B0604020202020204" pitchFamily="34" charset="0"/>
              </a:rPr>
              <a:t>I have handouts I can share with</a:t>
            </a:r>
            <a:r>
              <a:rPr lang="en-US" altLang="en-US" baseline="0" dirty="0" smtClean="0">
                <a:cs typeface="Arial" panose="020B0604020202020204" pitchFamily="34" charset="0"/>
              </a:rPr>
              <a:t> more details on each, as does </a:t>
            </a:r>
            <a:r>
              <a:rPr lang="en-US" altLang="en-US" baseline="0" dirty="0" err="1" smtClean="0">
                <a:cs typeface="Arial" panose="020B0604020202020204" pitchFamily="34" charset="0"/>
              </a:rPr>
              <a:t>Beyster</a:t>
            </a:r>
            <a:r>
              <a:rPr lang="en-US" altLang="en-US" baseline="0" dirty="0" smtClean="0">
                <a:cs typeface="Arial" panose="020B0604020202020204" pitchFamily="34" charset="0"/>
              </a:rPr>
              <a:t> and National Center for Employee Ownership (NCEO)</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If sharing equity doesn’t make sense, other options such as profit sharing, bonuses, etc.</a:t>
            </a:r>
            <a:endParaRPr lang="en-US" altLang="en-US" dirty="0" smtClean="0">
              <a:cs typeface="Arial" panose="020B0604020202020204" pitchFamily="34" charset="0"/>
            </a:endParaRPr>
          </a:p>
          <a:p>
            <a:endParaRPr lang="en-US" altLang="en-US" dirty="0" smtClean="0">
              <a:cs typeface="Arial" panose="020B0604020202020204" pitchFamily="34" charset="0"/>
            </a:endParaRPr>
          </a:p>
          <a:p>
            <a:r>
              <a:rPr lang="en-US" altLang="en-US" dirty="0" smtClean="0">
                <a:cs typeface="Arial" panose="020B0604020202020204" pitchFamily="34" charset="0"/>
              </a:rPr>
              <a:t>Want you to know about Slicing Pie, a website</a:t>
            </a:r>
            <a:r>
              <a:rPr lang="en-US" altLang="en-US" baseline="0" dirty="0" smtClean="0">
                <a:cs typeface="Arial" panose="020B0604020202020204" pitchFamily="34" charset="0"/>
              </a:rPr>
              <a:t> and book by Mike Moyer that</a:t>
            </a:r>
            <a:r>
              <a:rPr lang="en-US" altLang="en-US" dirty="0" smtClean="0">
                <a:cs typeface="Arial" panose="020B0604020202020204" pitchFamily="34" charset="0"/>
              </a:rPr>
              <a:t> is a useful resource in thinking about how to split equity fairly. He argues for a dynamic equity split that can shift base on peoples’ relative contributions over time (rather than the more common fixed split). </a:t>
            </a:r>
          </a:p>
        </p:txBody>
      </p:sp>
    </p:spTree>
    <p:extLst>
      <p:ext uri="{BB962C8B-B14F-4D97-AF65-F5344CB8AC3E}">
        <p14:creationId xmlns:p14="http://schemas.microsoft.com/office/powerpoint/2010/main" val="42553831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cs typeface="Arial" panose="020B0604020202020204" pitchFamily="34" charset="0"/>
              </a:rPr>
              <a:t>The</a:t>
            </a:r>
            <a:r>
              <a:rPr lang="en-US" altLang="en-US" baseline="0" dirty="0" smtClean="0">
                <a:cs typeface="Arial" panose="020B0604020202020204" pitchFamily="34" charset="0"/>
              </a:rPr>
              <a:t> other piece we sent around was a startup toolkit from </a:t>
            </a:r>
            <a:r>
              <a:rPr lang="en-US" altLang="en-US" baseline="0" dirty="0" err="1" smtClean="0">
                <a:cs typeface="Arial" panose="020B0604020202020204" pitchFamily="34" charset="0"/>
              </a:rPr>
              <a:t>Beyster</a:t>
            </a:r>
            <a:r>
              <a:rPr lang="en-US" altLang="en-US" baseline="0" dirty="0" smtClean="0">
                <a:cs typeface="Arial" panose="020B0604020202020204" pitchFamily="34" charset="0"/>
              </a:rPr>
              <a:t> Institute around sharing equity broadly within your organization. This is one way to invest in your team. It used to be that equity compensation was limited to top management, but now it’s very common to share company equity broadly within organizations to help motivate everyone to work hard for company success. </a:t>
            </a:r>
            <a:endParaRPr lang="en-US" altLang="en-US" dirty="0" smtClean="0">
              <a:cs typeface="Arial" panose="020B0604020202020204" pitchFamily="34" charset="0"/>
            </a:endParaRPr>
          </a:p>
          <a:p>
            <a:endParaRPr lang="en-US" altLang="en-US" dirty="0" smtClean="0">
              <a:cs typeface="Arial" panose="020B0604020202020204" pitchFamily="34" charset="0"/>
            </a:endParaRPr>
          </a:p>
          <a:p>
            <a:r>
              <a:rPr lang="en-US" altLang="en-US" dirty="0" smtClean="0">
                <a:cs typeface="Arial" panose="020B0604020202020204" pitchFamily="34" charset="0"/>
              </a:rPr>
              <a:t>This graphic shows the range of motivations in sharing equity. Sometimes in the early days companies give employees stock if they can’t afford to pay them a full salary. It’s almost always part of executive and management compensation, but it can also be part of aligning the interests of</a:t>
            </a:r>
            <a:r>
              <a:rPr lang="en-US" altLang="en-US" baseline="0" dirty="0" smtClean="0">
                <a:cs typeface="Arial" panose="020B0604020202020204" pitchFamily="34" charset="0"/>
              </a:rPr>
              <a:t> everyone in the entire company, all the way to eventually existing by selling to the employees via an ESOP (employee stock option plan). </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You get to decide what makes the most sense in your organization. The one thing I would advise against is the temptation to compensate an attorney or other contractor you work with on a short term basis with stock because you’re short on cash. You want to only issue stock to those employees and others who are involved with the company on an ongoing basis and who will be more loyal and engaged as a result of shared ownership. </a:t>
            </a:r>
            <a:endParaRPr lang="en-US" altLang="en-US" dirty="0" smtClean="0">
              <a:cs typeface="Arial" panose="020B0604020202020204" pitchFamily="34" charset="0"/>
            </a:endParaRPr>
          </a:p>
        </p:txBody>
      </p:sp>
    </p:spTree>
    <p:extLst>
      <p:ext uri="{BB962C8B-B14F-4D97-AF65-F5344CB8AC3E}">
        <p14:creationId xmlns:p14="http://schemas.microsoft.com/office/powerpoint/2010/main" val="3920996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1802104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5</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Why investing in operational excellence and human capital from the beginning is a smart strategy and one that increasing numbers of investors are open to</a:t>
            </a:r>
          </a:p>
          <a:p>
            <a:r>
              <a:rPr lang="en-US" altLang="en-US" baseline="0" dirty="0" smtClean="0">
                <a:cs typeface="Arial" panose="020B0604020202020204" pitchFamily="34" charset="0"/>
              </a:rPr>
              <a:t>Make the case – Gary Hamel – smashing bureaucracy, tapping innovation of everyone, don’t have to be resource rich to do this, low cost way to be nimble, innovative, turn on a dime</a:t>
            </a:r>
          </a:p>
        </p:txBody>
      </p:sp>
    </p:spTree>
    <p:extLst>
      <p:ext uri="{BB962C8B-B14F-4D97-AF65-F5344CB8AC3E}">
        <p14:creationId xmlns:p14="http://schemas.microsoft.com/office/powerpoint/2010/main" val="788045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6</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Start with where you are</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Traditional venture model to grow fast and sell, but others choose to build an enduring company.  (Trainer may wish to refer to article on Stella and Dot, Dave </a:t>
            </a:r>
            <a:r>
              <a:rPr lang="en-US" altLang="en-US" baseline="0" dirty="0" err="1" smtClean="0">
                <a:cs typeface="Arial" panose="020B0604020202020204" pitchFamily="34" charset="0"/>
              </a:rPr>
              <a:t>Whorton</a:t>
            </a:r>
            <a:r>
              <a:rPr lang="en-US" altLang="en-US" baseline="0" dirty="0" smtClean="0">
                <a:cs typeface="Arial" panose="020B0604020202020204" pitchFamily="34" charset="0"/>
              </a:rPr>
              <a:t>, Evergreen companies, Tugboat Institute for companies that want to grow AND last, Tugboat Evergreen to fund them. The seven defining characteristics of evergreen companies, or the "7 P's": purpose, perseverance, people first, private, profit, paced growth, and pragmatic innovation. Patient, long term capital, paid back through profit distributions.) http://www.inc.com/magazine/201510/bo-burlingham/built-to-last-and-last.html </a:t>
            </a:r>
          </a:p>
          <a:p>
            <a:endParaRPr lang="en-US" altLang="en-US" baseline="0" dirty="0" smtClean="0">
              <a:cs typeface="Arial" panose="020B0604020202020204" pitchFamily="34" charset="0"/>
            </a:endParaRPr>
          </a:p>
          <a:p>
            <a:r>
              <a:rPr lang="en-US" altLang="en-US" b="1" baseline="0" dirty="0" smtClean="0">
                <a:cs typeface="Arial" panose="020B0604020202020204" pitchFamily="34" charset="0"/>
              </a:rPr>
              <a:t>Whatever your goal is, please introduce yourself and tell us what is special about your team and your company culture that will enable your business to endure OR to meet its business goals? </a:t>
            </a:r>
          </a:p>
        </p:txBody>
      </p:sp>
    </p:spTree>
    <p:extLst>
      <p:ext uri="{BB962C8B-B14F-4D97-AF65-F5344CB8AC3E}">
        <p14:creationId xmlns:p14="http://schemas.microsoft.com/office/powerpoint/2010/main" val="18080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is one view of human capital that views employees merely as a cost to be cut when times are tough. It’s true that a business can achieve some short term gains in profitability by paying people less and reducing the number of employees. But there is a limit to that approach, as you can see in this cartoon.</a:t>
            </a:r>
          </a:p>
          <a:p>
            <a:endParaRPr lang="en-US" dirty="0"/>
          </a:p>
        </p:txBody>
      </p:sp>
      <p:sp>
        <p:nvSpPr>
          <p:cNvPr id="4" name="Slide Number Placeholder 3"/>
          <p:cNvSpPr>
            <a:spLocks noGrp="1"/>
          </p:cNvSpPr>
          <p:nvPr>
            <p:ph type="sldNum" sz="quarter" idx="10"/>
          </p:nvPr>
        </p:nvSpPr>
        <p:spPr/>
        <p:txBody>
          <a:bodyPr/>
          <a:lstStyle/>
          <a:p>
            <a:fld id="{A4ED500C-9DC7-4ED4-A3A7-1DE0F3EB20E1}" type="slidenum">
              <a:rPr lang="en-US" smtClean="0"/>
              <a:t>7</a:t>
            </a:fld>
            <a:endParaRPr lang="en-US"/>
          </a:p>
        </p:txBody>
      </p:sp>
    </p:spTree>
    <p:extLst>
      <p:ext uri="{BB962C8B-B14F-4D97-AF65-F5344CB8AC3E}">
        <p14:creationId xmlns:p14="http://schemas.microsoft.com/office/powerpoint/2010/main" val="3529379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And that traditional approach to human capital no longer serves businesses.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Gary Hamel of the London School of Economics makes the case that current management practices are left over from the Industrial Revolution and are largely based on trying to get people to act more like machines. But the pace of change has outpaced the ability of</a:t>
            </a:r>
            <a:r>
              <a:rPr lang="en-US" sz="1200" b="0" i="0" kern="1200" baseline="0" dirty="0" smtClean="0">
                <a:solidFill>
                  <a:schemeClr val="tx1"/>
                </a:solidFill>
                <a:effectLst/>
                <a:latin typeface="+mn-lt"/>
                <a:ea typeface="+mn-ea"/>
                <a:cs typeface="+mn-cs"/>
              </a:rPr>
              <a:t> the old top-down management.</a:t>
            </a:r>
          </a:p>
          <a:p>
            <a:endParaRPr lang="en-US" sz="1200" b="0" i="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100 years ago, the problem people were trying to solve was “How do you turn human beings into semi-programmable robots? How do you take farm hands, housemaids, craftspeople and get them to show up on time and tend to the machines which need to do the same things over and over again?” We succeeded</a:t>
            </a:r>
            <a:r>
              <a:rPr lang="en-US" sz="1200" kern="1200" baseline="0" dirty="0" smtClean="0">
                <a:solidFill>
                  <a:schemeClr val="tx1"/>
                </a:solidFill>
                <a:effectLst/>
                <a:latin typeface="+mn-lt"/>
                <a:ea typeface="+mn-ea"/>
                <a:cs typeface="+mn-cs"/>
              </a:rPr>
              <a:t> in solving this problem, but we haven’t adequately adapted management practices to solve the current problem we face, which is how to create organizations that can be nimble and adaptable and keep pace with the rate of change. (see next slide)</a:t>
            </a: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8</a:t>
            </a:fld>
            <a:endParaRPr lang="en-US"/>
          </a:p>
        </p:txBody>
      </p:sp>
    </p:spTree>
    <p:extLst>
      <p:ext uri="{BB962C8B-B14F-4D97-AF65-F5344CB8AC3E}">
        <p14:creationId xmlns:p14="http://schemas.microsoft.com/office/powerpoint/2010/main" val="2282519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exponential</a:t>
            </a:r>
            <a:r>
              <a:rPr lang="en-US" baseline="0" dirty="0" smtClean="0"/>
              <a:t> rate of change in business and in the world means that organizations MUST change how they manage in order to stay competitive. Past success is no predictor of future success, nor is size and amount of resources. Adaptability is they key.</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9</a:t>
            </a:fld>
            <a:endParaRPr lang="en-US"/>
          </a:p>
        </p:txBody>
      </p:sp>
    </p:spTree>
    <p:extLst>
      <p:ext uri="{BB962C8B-B14F-4D97-AF65-F5344CB8AC3E}">
        <p14:creationId xmlns:p14="http://schemas.microsoft.com/office/powerpoint/2010/main" val="676750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
        <p:nvSpPr>
          <p:cNvPr id="12" name="Rectangle 11"/>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685800" y="152400"/>
            <a:ext cx="7772400" cy="838200"/>
          </a:xfrm>
        </p:spPr>
        <p:txBody>
          <a:bodyPr>
            <a:normAutofit/>
          </a:bodyPr>
          <a:lstStyle>
            <a:lvl1pPr>
              <a:defRPr sz="3600">
                <a:latin typeface="Georgia"/>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378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
        <p:nvSpPr>
          <p:cNvPr id="7"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1030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
        <p:nvSpPr>
          <p:cNvPr id="8"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58024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
        <p:nvSpPr>
          <p:cNvPr id="7" name="Rectangle 6"/>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a:xfrm>
            <a:off x="685800" y="152400"/>
            <a:ext cx="7772400" cy="838200"/>
          </a:xfrm>
        </p:spPr>
        <p:txBody>
          <a:bodyPr>
            <a:normAutofit/>
          </a:bodyPr>
          <a:lstStyle>
            <a:lvl1pPr>
              <a:defRPr sz="3600">
                <a:latin typeface="Georgia"/>
              </a:defRPr>
            </a:lvl1pPr>
          </a:lstStyle>
          <a:p>
            <a:r>
              <a:rPr lang="en-US" dirty="0" smtClean="0"/>
              <a:t>Click to edit Master title style</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69615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
        <p:nvSpPr>
          <p:cNvPr id="7"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62730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
        <p:nvSpPr>
          <p:cNvPr id="8"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111460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38FD89ED-13D4-4CB5-8DC1-901E4FEB289F}" type="slidenum">
              <a:rPr lang="en-US" smtClean="0"/>
              <a:pPr/>
              <a:t>‹#›</a:t>
            </a:fld>
            <a:endParaRPr lang="en-US"/>
          </a:p>
        </p:txBody>
      </p:sp>
      <p:sp>
        <p:nvSpPr>
          <p:cNvPr id="10" name="Footer Placeholder 4"/>
          <p:cNvSpPr>
            <a:spLocks noGrp="1"/>
          </p:cNvSpPr>
          <p:nvPr>
            <p:ph type="ftr" sz="quarter" idx="1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548934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38FD89ED-13D4-4CB5-8DC1-901E4FEB289F}" type="slidenum">
              <a:rPr lang="en-US" smtClean="0"/>
              <a:pPr/>
              <a:t>‹#›</a:t>
            </a:fld>
            <a:endParaRPr lang="en-US"/>
          </a:p>
        </p:txBody>
      </p:sp>
      <p:sp>
        <p:nvSpPr>
          <p:cNvPr id="6"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99482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38FD89ED-13D4-4CB5-8DC1-901E4FEB289F}" type="slidenum">
              <a:rPr lang="en-US" smtClean="0"/>
              <a:pPr/>
              <a:t>‹#›</a:t>
            </a:fld>
            <a:endParaRPr lang="en-US"/>
          </a:p>
        </p:txBody>
      </p:sp>
      <p:sp>
        <p:nvSpPr>
          <p:cNvPr id="5"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010422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
        <p:nvSpPr>
          <p:cNvPr id="8"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114665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
        <p:nvSpPr>
          <p:cNvPr id="8"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408913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D89ED-13D4-4CB5-8DC1-901E4FEB289F}" type="slidenum">
              <a:rPr lang="en-US" smtClean="0"/>
              <a:pPr/>
              <a:t>‹#›</a:t>
            </a:fld>
            <a:endParaRPr lang="en-US"/>
          </a:p>
        </p:txBody>
      </p:sp>
    </p:spTree>
    <p:extLst>
      <p:ext uri="{BB962C8B-B14F-4D97-AF65-F5344CB8AC3E}">
        <p14:creationId xmlns:p14="http://schemas.microsoft.com/office/powerpoint/2010/main" val="37803858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lumMod val="65000"/>
              <a:lumOff val="35000"/>
            </a:schemeClr>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lumMod val="65000"/>
              <a:lumOff val="35000"/>
            </a:schemeClr>
          </a:solidFill>
          <a:latin typeface="Arial"/>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lumMod val="65000"/>
              <a:lumOff val="35000"/>
            </a:schemeClr>
          </a:solidFill>
          <a:latin typeface="Arial"/>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lumMod val="65000"/>
              <a:lumOff val="35000"/>
            </a:schemeClr>
          </a:solidFill>
          <a:latin typeface="Arial"/>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lumMod val="65000"/>
              <a:lumOff val="35000"/>
            </a:schemeClr>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eg"/><Relationship Id="rId5"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eg"/><Relationship Id="rId5"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6.xml"/><Relationship Id="rId5" Type="http://schemas.openxmlformats.org/officeDocument/2006/relationships/image" Target="../media/image24.png"/><Relationship Id="rId6" Type="http://schemas.openxmlformats.org/officeDocument/2006/relationships/image" Target="../media/image25.png"/><Relationship Id="rId1" Type="http://schemas.openxmlformats.org/officeDocument/2006/relationships/video" Target="NULL" TargetMode="External"/><Relationship Id="rId2" Type="http://schemas.microsoft.com/office/2007/relationships/media" Target="https://www.youtube.com/embed/M9Z-lqlUkPk"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6.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9.jpe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0"/>
            <a:ext cx="9143999" cy="68580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38FD89ED-13D4-4CB5-8DC1-901E4FEB289F}" type="slidenum">
              <a:rPr lang="en-US" smtClean="0"/>
              <a:pPr/>
              <a:t>1</a:t>
            </a:fld>
            <a:endParaRPr lang="en-US"/>
          </a:p>
        </p:txBody>
      </p:sp>
      <p:sp>
        <p:nvSpPr>
          <p:cNvPr id="14" name="Title 13"/>
          <p:cNvSpPr>
            <a:spLocks noGrp="1"/>
          </p:cNvSpPr>
          <p:nvPr>
            <p:ph type="ctrTitle"/>
          </p:nvPr>
        </p:nvSpPr>
        <p:spPr>
          <a:xfrm>
            <a:off x="685800" y="1371600"/>
            <a:ext cx="7772400" cy="838200"/>
          </a:xfrm>
          <a:effectLst/>
        </p:spPr>
        <p:txBody>
          <a:bodyPr>
            <a:noAutofit/>
          </a:bodyPr>
          <a:lstStyle/>
          <a:p>
            <a:r>
              <a:rPr lang="en-US" sz="4000" dirty="0" smtClean="0">
                <a:solidFill>
                  <a:srgbClr val="FFFFFF"/>
                </a:solidFill>
                <a:latin typeface="Georgia"/>
                <a:cs typeface="Georgia"/>
              </a:rPr>
              <a:t>Human Capital: </a:t>
            </a:r>
            <a:br>
              <a:rPr lang="en-US" sz="4000" dirty="0" smtClean="0">
                <a:solidFill>
                  <a:srgbClr val="FFFFFF"/>
                </a:solidFill>
                <a:latin typeface="Georgia"/>
                <a:cs typeface="Georgia"/>
              </a:rPr>
            </a:br>
            <a:r>
              <a:rPr lang="en-US" sz="4000" dirty="0" smtClean="0">
                <a:solidFill>
                  <a:srgbClr val="FFFFFF"/>
                </a:solidFill>
                <a:latin typeface="Georgia"/>
                <a:cs typeface="Georgia"/>
              </a:rPr>
              <a:t>A Key Competitive Advantage</a:t>
            </a:r>
            <a:endParaRPr lang="en-US" sz="4000" dirty="0">
              <a:solidFill>
                <a:srgbClr val="FFFFFF"/>
              </a:solidFill>
              <a:latin typeface="Georgia"/>
              <a:cs typeface="Georgia"/>
            </a:endParaRPr>
          </a:p>
        </p:txBody>
      </p:sp>
      <p:sp>
        <p:nvSpPr>
          <p:cNvPr id="10" name="Footer Placeholder 9"/>
          <p:cNvSpPr>
            <a:spLocks noGrp="1"/>
          </p:cNvSpPr>
          <p:nvPr>
            <p:ph type="ftr" sz="quarter" idx="3"/>
          </p:nvPr>
        </p:nvSpPr>
        <p:spPr/>
        <p:txBody>
          <a:bodyPr/>
          <a:lstStyle/>
          <a:p>
            <a:pPr algn="ctr"/>
            <a:r>
              <a:rPr lang="en-US" dirty="0" smtClean="0">
                <a:solidFill>
                  <a:schemeClr val="bg1">
                    <a:lumMod val="95000"/>
                  </a:schemeClr>
                </a:solidFill>
                <a:effectLst>
                  <a:outerShdw blurRad="50800" dist="50800" dir="5400000" algn="ctr" rotWithShape="0">
                    <a:schemeClr val="tx1">
                      <a:lumMod val="50000"/>
                      <a:lumOff val="50000"/>
                    </a:schemeClr>
                  </a:outerShdw>
                </a:effectLst>
              </a:rPr>
              <a:t>© 2016 The Hitachi Foundation and Broughton Consulting, LLC </a:t>
            </a:r>
            <a:endParaRPr lang="en-US" dirty="0">
              <a:solidFill>
                <a:schemeClr val="bg1">
                  <a:lumMod val="95000"/>
                </a:schemeClr>
              </a:solidFill>
              <a:effectLst>
                <a:outerShdw blurRad="50800" dist="50800" dir="5400000" algn="ctr" rotWithShape="0">
                  <a:schemeClr val="tx1">
                    <a:lumMod val="50000"/>
                    <a:lumOff val="50000"/>
                  </a:schemeClr>
                </a:outerShdw>
              </a:effectLst>
            </a:endParaRPr>
          </a:p>
        </p:txBody>
      </p:sp>
      <p:sp>
        <p:nvSpPr>
          <p:cNvPr id="5" name="Content Placeholder 4"/>
          <p:cNvSpPr>
            <a:spLocks noGrp="1"/>
          </p:cNvSpPr>
          <p:nvPr>
            <p:ph idx="4294967295"/>
          </p:nvPr>
        </p:nvSpPr>
        <p:spPr>
          <a:xfrm>
            <a:off x="0" y="2713037"/>
            <a:ext cx="9144000" cy="3459163"/>
          </a:xfrm>
        </p:spPr>
        <p:txBody>
          <a:bodyPr>
            <a:normAutofit/>
          </a:bodyPr>
          <a:lstStyle/>
          <a:p>
            <a:pPr algn="ctr" defTabSz="457200">
              <a:buNone/>
              <a:defRPr/>
            </a:pPr>
            <a:r>
              <a:rPr lang="en-US" sz="3000" dirty="0" smtClean="0">
                <a:solidFill>
                  <a:schemeClr val="bg1"/>
                </a:solidFill>
                <a:latin typeface="Arial"/>
                <a:cs typeface="Arial"/>
              </a:rPr>
              <a:t>MODULE ONE</a:t>
            </a:r>
            <a:endParaRPr lang="en-US" sz="3000" dirty="0">
              <a:solidFill>
                <a:schemeClr val="bg1"/>
              </a:solidFill>
              <a:latin typeface="Arial"/>
              <a:cs typeface="Arial"/>
            </a:endParaRPr>
          </a:p>
        </p:txBody>
      </p:sp>
      <p:pic>
        <p:nvPicPr>
          <p:cNvPr id="17" name="Picture 16" descr="diamo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9400" y="4114800"/>
            <a:ext cx="965200" cy="965200"/>
          </a:xfrm>
          <a:prstGeom prst="rect">
            <a:avLst/>
          </a:prstGeom>
        </p:spPr>
      </p:pic>
      <p:pic>
        <p:nvPicPr>
          <p:cNvPr id="18" name="Picture 17" descr="brouhgt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5638800"/>
            <a:ext cx="1143000" cy="730770"/>
          </a:xfrm>
          <a:prstGeom prst="rect">
            <a:avLst/>
          </a:prstGeom>
        </p:spPr>
      </p:pic>
      <p:pic>
        <p:nvPicPr>
          <p:cNvPr id="19" name="Picture 18" descr="hitachi-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1800" y="6019800"/>
            <a:ext cx="1676400" cy="399143"/>
          </a:xfrm>
          <a:prstGeom prst="rect">
            <a:avLst/>
          </a:prstGeom>
        </p:spPr>
      </p:pic>
      <p:sp>
        <p:nvSpPr>
          <p:cNvPr id="13" name="Title 13"/>
          <p:cNvSpPr txBox="1">
            <a:spLocks/>
          </p:cNvSpPr>
          <p:nvPr/>
        </p:nvSpPr>
        <p:spPr>
          <a:xfrm>
            <a:off x="685800" y="1219200"/>
            <a:ext cx="7772400" cy="8382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endParaRPr lang="en-US" sz="4000" dirty="0">
              <a:solidFill>
                <a:srgbClr val="FFFFFF"/>
              </a:solidFill>
              <a:cs typeface="Georgia"/>
            </a:endParaRPr>
          </a:p>
        </p:txBody>
      </p:sp>
      <p:sp>
        <p:nvSpPr>
          <p:cNvPr id="15" name="Title 13"/>
          <p:cNvSpPr txBox="1">
            <a:spLocks/>
          </p:cNvSpPr>
          <p:nvPr/>
        </p:nvSpPr>
        <p:spPr>
          <a:xfrm>
            <a:off x="685800" y="762000"/>
            <a:ext cx="7772400" cy="3810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2000" dirty="0"/>
              <a:t>Human Capital Advantage Curriculum</a:t>
            </a:r>
            <a:endParaRPr lang="en-US" sz="2000" dirty="0">
              <a:solidFill>
                <a:srgbClr val="FFFFFF"/>
              </a:solidFill>
              <a:cs typeface="Georgia"/>
            </a:endParaRPr>
          </a:p>
        </p:txBody>
      </p:sp>
    </p:spTree>
    <p:extLst>
      <p:ext uri="{BB962C8B-B14F-4D97-AF65-F5344CB8AC3E}">
        <p14:creationId xmlns:p14="http://schemas.microsoft.com/office/powerpoint/2010/main" val="23919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1691819"/>
            <a:ext cx="7696200" cy="4355038"/>
          </a:xfrm>
          <a:prstGeom prst="rect">
            <a:avLst/>
          </a:prstGeom>
          <a:noFill/>
        </p:spPr>
        <p:txBody>
          <a:bodyPr wrap="square" rtlCol="0">
            <a:spAutoFit/>
          </a:bodyPr>
          <a:lstStyle/>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How </a:t>
            </a:r>
            <a:r>
              <a:rPr lang="en-US" sz="2800" dirty="0">
                <a:solidFill>
                  <a:schemeClr val="tx1">
                    <a:lumMod val="65000"/>
                    <a:lumOff val="35000"/>
                  </a:schemeClr>
                </a:solidFill>
                <a:latin typeface="Calibri" panose="020F0502020204030204" pitchFamily="34" charset="0"/>
              </a:rPr>
              <a:t>can you build a company that can change as fast as change itself?</a:t>
            </a:r>
          </a:p>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How </a:t>
            </a:r>
            <a:r>
              <a:rPr lang="en-US" sz="2800" dirty="0">
                <a:solidFill>
                  <a:schemeClr val="tx1">
                    <a:lumMod val="65000"/>
                    <a:lumOff val="35000"/>
                  </a:schemeClr>
                </a:solidFill>
                <a:latin typeface="Calibri" panose="020F0502020204030204" pitchFamily="34" charset="0"/>
              </a:rPr>
              <a:t>can you create an organization where innovation is the work of everybody, all the time, every day?</a:t>
            </a:r>
          </a:p>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How </a:t>
            </a:r>
            <a:r>
              <a:rPr lang="en-US" sz="2800" dirty="0">
                <a:solidFill>
                  <a:schemeClr val="tx1">
                    <a:lumMod val="65000"/>
                    <a:lumOff val="35000"/>
                  </a:schemeClr>
                </a:solidFill>
                <a:latin typeface="Calibri" panose="020F0502020204030204" pitchFamily="34" charset="0"/>
              </a:rPr>
              <a:t>do you create an organization where people are willing to bring you the gifts of their initiative, creativity and passion?</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latin typeface="Calibri" panose="020F050202020403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4543425"/>
            <a:ext cx="1066800" cy="1628775"/>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10</a:t>
            </a:fld>
            <a:endParaRPr lang="en-US"/>
          </a:p>
        </p:txBody>
      </p:sp>
      <p:sp>
        <p:nvSpPr>
          <p:cNvPr id="3" name="Title 2"/>
          <p:cNvSpPr>
            <a:spLocks noGrp="1"/>
          </p:cNvSpPr>
          <p:nvPr>
            <p:ph type="ctrTitle"/>
          </p:nvPr>
        </p:nvSpPr>
        <p:spPr/>
        <p:txBody>
          <a:bodyPr/>
          <a:lstStyle/>
          <a:p>
            <a:r>
              <a:rPr lang="en-US" dirty="0" smtClean="0"/>
              <a:t>Key Questions</a:t>
            </a:r>
            <a:endParaRPr lang="en-US" dirty="0"/>
          </a:p>
        </p:txBody>
      </p:sp>
      <p:sp>
        <p:nvSpPr>
          <p:cNvPr id="7" name="Footer Placeholder 6"/>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72197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1691819"/>
            <a:ext cx="7696200" cy="4585871"/>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Openness and transparency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Meritocracy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Flexibility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Collaboration</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Innovation </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Engagement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Accountability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Egalitarianism</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Learn from the fringe</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4543425"/>
            <a:ext cx="1066800" cy="1628775"/>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11</a:t>
            </a:fld>
            <a:endParaRPr lang="en-US"/>
          </a:p>
        </p:txBody>
      </p:sp>
      <p:sp>
        <p:nvSpPr>
          <p:cNvPr id="3" name="Title 2"/>
          <p:cNvSpPr>
            <a:spLocks noGrp="1"/>
          </p:cNvSpPr>
          <p:nvPr>
            <p:ph type="ctrTitle"/>
          </p:nvPr>
        </p:nvSpPr>
        <p:spPr/>
        <p:txBody>
          <a:bodyPr/>
          <a:lstStyle/>
          <a:p>
            <a:r>
              <a:rPr lang="en-US" dirty="0" smtClean="0"/>
              <a:t>Management 2.0</a:t>
            </a:r>
            <a:endParaRPr lang="en-US" dirty="0"/>
          </a:p>
        </p:txBody>
      </p:sp>
      <p:sp>
        <p:nvSpPr>
          <p:cNvPr id="7" name="Footer Placeholder 6"/>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359423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1676400"/>
            <a:ext cx="7696200" cy="4555093"/>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Does your strategy include hiring permanent employees and paying them salary and benefits, or do you have a contract worker strategy?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Managed by Q decided to hire permanent workers in order to guarantee quality of service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latin typeface="Calibri" panose="020F0502020204030204" pitchFamily="34" charset="0"/>
              </a:rPr>
              <a:t> Higher costs for employees, but greater customer and employee retention = competitive in long term</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868" y="5826114"/>
            <a:ext cx="1531682" cy="422286"/>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12</a:t>
            </a:fld>
            <a:endParaRPr lang="en-US"/>
          </a:p>
        </p:txBody>
      </p:sp>
      <p:sp>
        <p:nvSpPr>
          <p:cNvPr id="9" name="Title 8"/>
          <p:cNvSpPr>
            <a:spLocks noGrp="1"/>
          </p:cNvSpPr>
          <p:nvPr>
            <p:ph type="ctrTitle"/>
          </p:nvPr>
        </p:nvSpPr>
        <p:spPr/>
        <p:txBody>
          <a:bodyPr/>
          <a:lstStyle/>
          <a:p>
            <a:r>
              <a:rPr lang="en-US" dirty="0" smtClean="0"/>
              <a:t>Contract vs. Permanent</a:t>
            </a:r>
            <a:endParaRPr lang="en-US" dirty="0"/>
          </a:p>
        </p:txBody>
      </p:sp>
      <p:sp>
        <p:nvSpPr>
          <p:cNvPr id="10" name="Footer Placeholder 9"/>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8657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1691819"/>
            <a:ext cx="6858000" cy="4708981"/>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“How we do things around here”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Shared values, beliefs, behaviors, customs, written and unwritten rules, rituals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How we treat customers/each other</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Largely set by the personalities and intentions of the founders/leaders, unless there is an intentional inclusive process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Reflected in marketing/branding</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999" y="1916778"/>
            <a:ext cx="1500705" cy="4347041"/>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13</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9" name="Title 8"/>
          <p:cNvSpPr>
            <a:spLocks noGrp="1"/>
          </p:cNvSpPr>
          <p:nvPr>
            <p:ph type="ctrTitle"/>
          </p:nvPr>
        </p:nvSpPr>
        <p:spPr/>
        <p:txBody>
          <a:bodyPr/>
          <a:lstStyle/>
          <a:p>
            <a:r>
              <a:rPr lang="en-US" dirty="0" smtClean="0"/>
              <a:t>What is organizational culture?</a:t>
            </a:r>
            <a:endParaRPr lang="en-US" dirty="0"/>
          </a:p>
        </p:txBody>
      </p:sp>
    </p:spTree>
    <p:extLst>
      <p:ext uri="{BB962C8B-B14F-4D97-AF65-F5344CB8AC3E}">
        <p14:creationId xmlns:p14="http://schemas.microsoft.com/office/powerpoint/2010/main" val="80727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90600" y="1447800"/>
            <a:ext cx="6858000" cy="3185487"/>
          </a:xfrm>
          <a:prstGeom prst="rect">
            <a:avLst/>
          </a:prstGeom>
          <a:noFill/>
        </p:spPr>
        <p:txBody>
          <a:bodyPr wrap="square" rtlCol="0">
            <a:spAutoFit/>
          </a:bodyPr>
          <a:lstStyle/>
          <a:p>
            <a:pPr marL="457200">
              <a:spcAft>
                <a:spcPts val="600"/>
              </a:spcAft>
            </a:pPr>
            <a:r>
              <a:rPr lang="en-US" sz="2800" dirty="0" smtClean="0">
                <a:solidFill>
                  <a:schemeClr val="tx1">
                    <a:lumMod val="65000"/>
                    <a:lumOff val="35000"/>
                  </a:schemeClr>
                </a:solidFill>
                <a:latin typeface="Calibri" panose="020F0502020204030204" pitchFamily="34" charset="0"/>
              </a:rPr>
              <a:t>Yale professor James Baron studied several hundred Silicon Valley firms from  mid-1990s to 2002. Findings:</a:t>
            </a:r>
          </a:p>
          <a:p>
            <a:pPr marL="457200">
              <a:spcAft>
                <a:spcPts val="600"/>
              </a:spcAft>
            </a:pPr>
            <a:endParaRPr lang="en-US" dirty="0" smtClean="0">
              <a:solidFill>
                <a:schemeClr val="tx1">
                  <a:lumMod val="65000"/>
                  <a:lumOff val="35000"/>
                </a:schemeClr>
              </a:solidFill>
              <a:latin typeface="Calibri" panose="020F0502020204030204" pitchFamily="34" charset="0"/>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Healthy culture = long term survival &amp; competitive advantage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“Commitment” firms beat “star” firms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5150" y="4648200"/>
            <a:ext cx="2628900" cy="1733550"/>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14</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5" name="Title 4"/>
          <p:cNvSpPr>
            <a:spLocks noGrp="1"/>
          </p:cNvSpPr>
          <p:nvPr>
            <p:ph type="ctrTitle"/>
          </p:nvPr>
        </p:nvSpPr>
        <p:spPr/>
        <p:txBody>
          <a:bodyPr/>
          <a:lstStyle/>
          <a:p>
            <a:r>
              <a:rPr lang="en-US" dirty="0" smtClean="0"/>
              <a:t>Does culture matter?</a:t>
            </a:r>
            <a:endParaRPr lang="en-US" dirty="0"/>
          </a:p>
        </p:txBody>
      </p:sp>
    </p:spTree>
    <p:extLst>
      <p:ext uri="{BB962C8B-B14F-4D97-AF65-F5344CB8AC3E}">
        <p14:creationId xmlns:p14="http://schemas.microsoft.com/office/powerpoint/2010/main" val="228665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9600" y="1664762"/>
            <a:ext cx="7848600" cy="4355038"/>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Practices/attitudes at companies with a poor/dysfunctional culture?</a:t>
            </a:r>
          </a:p>
          <a:p>
            <a:pPr marL="914400" indent="-457200">
              <a:spcAft>
                <a:spcPts val="600"/>
              </a:spcAft>
              <a:buFont typeface="Arial" panose="020B0604020202020204" pitchFamily="34" charset="0"/>
              <a:buChar char="•"/>
            </a:pPr>
            <a:r>
              <a:rPr lang="en-US" sz="2800" dirty="0">
                <a:solidFill>
                  <a:schemeClr val="tx1">
                    <a:lumMod val="65000"/>
                    <a:lumOff val="35000"/>
                  </a:schemeClr>
                </a:solidFill>
                <a:latin typeface="Calibri" panose="020F0502020204030204" pitchFamily="34" charset="0"/>
              </a:rPr>
              <a:t>Practices/attitudes at companies with a </a:t>
            </a:r>
            <a:r>
              <a:rPr lang="en-US" sz="2800" dirty="0" smtClean="0">
                <a:solidFill>
                  <a:schemeClr val="tx1">
                    <a:lumMod val="65000"/>
                    <a:lumOff val="35000"/>
                  </a:schemeClr>
                </a:solidFill>
                <a:latin typeface="Calibri" panose="020F0502020204030204" pitchFamily="34" charset="0"/>
              </a:rPr>
              <a:t>healthy </a:t>
            </a:r>
            <a:r>
              <a:rPr lang="en-US" sz="2800" dirty="0">
                <a:solidFill>
                  <a:schemeClr val="tx1">
                    <a:lumMod val="65000"/>
                    <a:lumOff val="35000"/>
                  </a:schemeClr>
                </a:solidFill>
                <a:latin typeface="Calibri" panose="020F0502020204030204" pitchFamily="34" charset="0"/>
              </a:rPr>
              <a:t>culture</a:t>
            </a:r>
            <a:r>
              <a:rPr lang="en-US" sz="2800" dirty="0" smtClean="0">
                <a:solidFill>
                  <a:schemeClr val="tx1">
                    <a:lumMod val="65000"/>
                    <a:lumOff val="35000"/>
                  </a:schemeClr>
                </a:solidFill>
                <a:latin typeface="Calibri" panose="020F0502020204030204" pitchFamily="34" charset="0"/>
              </a:rPr>
              <a: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Examples of companies with poor/dysfunctional cultures?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Examples of those with healthy cultures?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Conclusions?</a:t>
            </a:r>
            <a:endParaRPr lang="en-US" sz="2800" dirty="0">
              <a:solidFill>
                <a:schemeClr val="tx1">
                  <a:lumMod val="65000"/>
                  <a:lumOff val="35000"/>
                </a:schemeClr>
              </a:solidFill>
              <a:latin typeface="Calibri" panose="020F0502020204030204" pitchFamily="34" charset="0"/>
            </a:endParaRPr>
          </a:p>
          <a:p>
            <a:pPr marL="457200">
              <a:spcAft>
                <a:spcPts val="600"/>
              </a:spcAft>
            </a:pPr>
            <a:endParaRPr lang="en-US" sz="2800" dirty="0" smtClean="0">
              <a:solidFill>
                <a:schemeClr val="tx1">
                  <a:lumMod val="65000"/>
                  <a:lumOff val="35000"/>
                </a:schemeClr>
              </a:solidFill>
              <a:latin typeface="Calibri" panose="020F0502020204030204"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7000" y="5473493"/>
            <a:ext cx="1828800" cy="78834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8675" y="5362167"/>
            <a:ext cx="1685925" cy="945303"/>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05200" y="5563919"/>
            <a:ext cx="2219325" cy="690089"/>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15</a:t>
            </a:fld>
            <a:endParaRPr lang="en-US"/>
          </a:p>
        </p:txBody>
      </p:sp>
      <p:sp>
        <p:nvSpPr>
          <p:cNvPr id="5" name="Footer Placeholder 4"/>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11" name="Title 10"/>
          <p:cNvSpPr>
            <a:spLocks noGrp="1"/>
          </p:cNvSpPr>
          <p:nvPr>
            <p:ph type="ctrTitle"/>
          </p:nvPr>
        </p:nvSpPr>
        <p:spPr/>
        <p:txBody>
          <a:bodyPr/>
          <a:lstStyle/>
          <a:p>
            <a:r>
              <a:rPr lang="en-US" dirty="0" smtClean="0"/>
              <a:t>Culture brainstorm</a:t>
            </a:r>
            <a:endParaRPr lang="en-US" dirty="0"/>
          </a:p>
        </p:txBody>
      </p:sp>
    </p:spTree>
    <p:extLst>
      <p:ext uri="{BB962C8B-B14F-4D97-AF65-F5344CB8AC3E}">
        <p14:creationId xmlns:p14="http://schemas.microsoft.com/office/powerpoint/2010/main" val="1492920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9600" y="1664762"/>
            <a:ext cx="7848600" cy="4201150"/>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b="1" dirty="0" smtClean="0">
                <a:solidFill>
                  <a:schemeClr val="tx1">
                    <a:lumMod val="65000"/>
                    <a:lumOff val="35000"/>
                  </a:schemeClr>
                </a:solidFill>
                <a:latin typeface="Calibri" panose="020F0502020204030204" pitchFamily="34" charset="0"/>
              </a:rPr>
              <a:t>Twitter</a:t>
            </a:r>
            <a:r>
              <a:rPr lang="en-US" sz="2800" dirty="0" smtClean="0">
                <a:solidFill>
                  <a:schemeClr val="tx1">
                    <a:lumMod val="65000"/>
                    <a:lumOff val="35000"/>
                  </a:schemeClr>
                </a:solidFill>
                <a:latin typeface="Calibri" panose="020F0502020204030204" pitchFamily="34" charset="0"/>
              </a:rPr>
              <a:t>: Collaborative team-based culture, shared vision, culture of respect </a:t>
            </a:r>
          </a:p>
          <a:p>
            <a:pPr marL="914400" indent="-457200">
              <a:spcAft>
                <a:spcPts val="600"/>
              </a:spcAft>
              <a:buFont typeface="Arial" panose="020B0604020202020204" pitchFamily="34" charset="0"/>
              <a:buChar char="•"/>
            </a:pPr>
            <a:r>
              <a:rPr lang="en-US" sz="2800" b="1" dirty="0" err="1" smtClean="0">
                <a:solidFill>
                  <a:schemeClr val="tx1">
                    <a:lumMod val="65000"/>
                    <a:lumOff val="35000"/>
                  </a:schemeClr>
                </a:solidFill>
                <a:latin typeface="Calibri" panose="020F0502020204030204" pitchFamily="34" charset="0"/>
              </a:rPr>
              <a:t>Warby</a:t>
            </a:r>
            <a:r>
              <a:rPr lang="en-US" sz="2800" b="1" dirty="0" smtClean="0">
                <a:solidFill>
                  <a:schemeClr val="tx1">
                    <a:lumMod val="65000"/>
                    <a:lumOff val="35000"/>
                  </a:schemeClr>
                </a:solidFill>
                <a:latin typeface="Calibri" panose="020F0502020204030204" pitchFamily="34" charset="0"/>
              </a:rPr>
              <a:t> Parker</a:t>
            </a:r>
            <a:r>
              <a:rPr lang="en-US" sz="2800" dirty="0" smtClean="0">
                <a:solidFill>
                  <a:schemeClr val="tx1">
                    <a:lumMod val="65000"/>
                    <a:lumOff val="35000"/>
                  </a:schemeClr>
                </a:solidFill>
                <a:latin typeface="Calibri" panose="020F0502020204030204" pitchFamily="34" charset="0"/>
              </a:rPr>
              <a:t>: Clear core values, train everyone to serve customers, intentional culture focus, “buy a pair, give a pair”</a:t>
            </a:r>
          </a:p>
          <a:p>
            <a:pPr marL="914400" indent="-457200">
              <a:spcAft>
                <a:spcPts val="600"/>
              </a:spcAft>
              <a:buFont typeface="Arial" panose="020B0604020202020204" pitchFamily="34" charset="0"/>
              <a:buChar char="•"/>
            </a:pPr>
            <a:r>
              <a:rPr lang="en-US" sz="2800" b="1" dirty="0" smtClean="0">
                <a:solidFill>
                  <a:schemeClr val="tx1">
                    <a:lumMod val="65000"/>
                    <a:lumOff val="35000"/>
                  </a:schemeClr>
                </a:solidFill>
                <a:latin typeface="Calibri" panose="020F0502020204030204" pitchFamily="34" charset="0"/>
              </a:rPr>
              <a:t>Southwest Airlines</a:t>
            </a:r>
            <a:r>
              <a:rPr lang="en-US" sz="2800" dirty="0" smtClean="0">
                <a:solidFill>
                  <a:schemeClr val="tx1">
                    <a:lumMod val="65000"/>
                    <a:lumOff val="35000"/>
                  </a:schemeClr>
                </a:solidFill>
                <a:latin typeface="Calibri" panose="020F0502020204030204" pitchFamily="34" charset="0"/>
              </a:rPr>
              <a:t>: Shared vision, employee ownership via ESPP and profit sharing, customer service focus, fun and individuality</a:t>
            </a:r>
            <a:endParaRPr lang="en-US" sz="2800" dirty="0">
              <a:solidFill>
                <a:schemeClr val="tx1">
                  <a:lumMod val="65000"/>
                  <a:lumOff val="35000"/>
                </a:schemeClr>
              </a:solidFill>
              <a:latin typeface="Calibri" panose="020F0502020204030204" pitchFamily="34" charset="0"/>
            </a:endParaRPr>
          </a:p>
          <a:p>
            <a:pPr marL="457200">
              <a:spcAft>
                <a:spcPts val="600"/>
              </a:spcAft>
            </a:pPr>
            <a:endParaRPr lang="en-US" sz="2800" dirty="0" smtClean="0">
              <a:solidFill>
                <a:schemeClr val="tx1">
                  <a:lumMod val="65000"/>
                  <a:lumOff val="35000"/>
                </a:schemeClr>
              </a:solidFill>
              <a:latin typeface="Calibri" panose="020F0502020204030204"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7000" y="5473493"/>
            <a:ext cx="1828800" cy="78834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8675" y="5362167"/>
            <a:ext cx="1685925" cy="945303"/>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05200" y="5563919"/>
            <a:ext cx="2219325" cy="690089"/>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16</a:t>
            </a:fld>
            <a:endParaRPr lang="en-US"/>
          </a:p>
        </p:txBody>
      </p:sp>
      <p:sp>
        <p:nvSpPr>
          <p:cNvPr id="5" name="Footer Placeholder 4"/>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12" name="Title 11"/>
          <p:cNvSpPr>
            <a:spLocks noGrp="1"/>
          </p:cNvSpPr>
          <p:nvPr>
            <p:ph type="ctrTitle"/>
          </p:nvPr>
        </p:nvSpPr>
        <p:spPr/>
        <p:txBody>
          <a:bodyPr/>
          <a:lstStyle/>
          <a:p>
            <a:r>
              <a:rPr lang="en-US" dirty="0"/>
              <a:t>Participatory Culture</a:t>
            </a:r>
          </a:p>
        </p:txBody>
      </p:sp>
    </p:spTree>
    <p:extLst>
      <p:ext uri="{BB962C8B-B14F-4D97-AF65-F5344CB8AC3E}">
        <p14:creationId xmlns:p14="http://schemas.microsoft.com/office/powerpoint/2010/main" val="3670123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2908489"/>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Identify your core values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Group them</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Make action statements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Debrief – how was that exercise? Can you imagine going through a similar exercise with your team?</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4408493"/>
            <a:ext cx="2819400" cy="1804416"/>
          </a:xfrm>
          <a:prstGeom prst="rect">
            <a:avLst/>
          </a:prstGeom>
        </p:spPr>
      </p:pic>
      <p:sp>
        <p:nvSpPr>
          <p:cNvPr id="3" name="Slide Number Placeholder 2"/>
          <p:cNvSpPr>
            <a:spLocks noGrp="1"/>
          </p:cNvSpPr>
          <p:nvPr>
            <p:ph type="sldNum" sz="quarter" idx="12"/>
          </p:nvPr>
        </p:nvSpPr>
        <p:spPr/>
        <p:txBody>
          <a:bodyPr/>
          <a:lstStyle/>
          <a:p>
            <a:fld id="{38FD89ED-13D4-4CB5-8DC1-901E4FEB289F}" type="slidenum">
              <a:rPr lang="en-US" smtClean="0"/>
              <a:pPr/>
              <a:t>17</a:t>
            </a:fld>
            <a:endParaRPr lang="en-US"/>
          </a:p>
        </p:txBody>
      </p:sp>
      <p:sp>
        <p:nvSpPr>
          <p:cNvPr id="6" name="Footer Placeholder 5"/>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9" name="Title 8"/>
          <p:cNvSpPr>
            <a:spLocks noGrp="1"/>
          </p:cNvSpPr>
          <p:nvPr>
            <p:ph type="ctrTitle"/>
          </p:nvPr>
        </p:nvSpPr>
        <p:spPr/>
        <p:txBody>
          <a:bodyPr/>
          <a:lstStyle/>
          <a:p>
            <a:r>
              <a:rPr lang="en-US" dirty="0" smtClean="0"/>
              <a:t>Core Values Exercise</a:t>
            </a:r>
            <a:endParaRPr lang="en-US" dirty="0"/>
          </a:p>
        </p:txBody>
      </p:sp>
    </p:spTree>
    <p:extLst>
      <p:ext uri="{BB962C8B-B14F-4D97-AF65-F5344CB8AC3E}">
        <p14:creationId xmlns:p14="http://schemas.microsoft.com/office/powerpoint/2010/main" val="5394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71600" y="2133600"/>
            <a:ext cx="6629400" cy="1969770"/>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Handout on next milestones to be accomplished</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new hires, board members, advisors will you need?</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4648200"/>
            <a:ext cx="4648200" cy="1741525"/>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18</a:t>
            </a:fld>
            <a:endParaRPr lang="en-US"/>
          </a:p>
        </p:txBody>
      </p:sp>
      <p:sp>
        <p:nvSpPr>
          <p:cNvPr id="7" name="Footer Placeholder 6"/>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9" name="Title 8"/>
          <p:cNvSpPr>
            <a:spLocks noGrp="1"/>
          </p:cNvSpPr>
          <p:nvPr>
            <p:ph type="ctrTitle"/>
          </p:nvPr>
        </p:nvSpPr>
        <p:spPr/>
        <p:txBody>
          <a:bodyPr/>
          <a:lstStyle/>
          <a:p>
            <a:r>
              <a:rPr lang="en-US" dirty="0" smtClean="0"/>
              <a:t>Leveling Up Exercise</a:t>
            </a:r>
            <a:endParaRPr lang="en-US" dirty="0"/>
          </a:p>
        </p:txBody>
      </p:sp>
    </p:spTree>
    <p:extLst>
      <p:ext uri="{BB962C8B-B14F-4D97-AF65-F5344CB8AC3E}">
        <p14:creationId xmlns:p14="http://schemas.microsoft.com/office/powerpoint/2010/main" val="413929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71600" y="2133600"/>
            <a:ext cx="6629400" cy="95410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Several people share milestones &amp; hires/advisors needed to accomplish</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4572000"/>
            <a:ext cx="4648200" cy="1741525"/>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19</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9" name="Title 8"/>
          <p:cNvSpPr>
            <a:spLocks noGrp="1"/>
          </p:cNvSpPr>
          <p:nvPr>
            <p:ph type="ctrTitle"/>
          </p:nvPr>
        </p:nvSpPr>
        <p:spPr/>
        <p:txBody>
          <a:bodyPr/>
          <a:lstStyle/>
          <a:p>
            <a:r>
              <a:rPr lang="en-US" dirty="0"/>
              <a:t>Leveling Up Exercise</a:t>
            </a:r>
          </a:p>
        </p:txBody>
      </p:sp>
    </p:spTree>
    <p:extLst>
      <p:ext uri="{BB962C8B-B14F-4D97-AF65-F5344CB8AC3E}">
        <p14:creationId xmlns:p14="http://schemas.microsoft.com/office/powerpoint/2010/main" val="146917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28600"/>
            <a:ext cx="7772400" cy="838200"/>
          </a:xfrm>
        </p:spPr>
        <p:txBody>
          <a:bodyPr/>
          <a:lstStyle/>
          <a:p>
            <a:r>
              <a:rPr lang="en-US" dirty="0" smtClean="0">
                <a:solidFill>
                  <a:srgbClr val="FFFFFF"/>
                </a:solidFill>
                <a:latin typeface="Georgia"/>
              </a:rPr>
              <a:t>Grounding Principles</a:t>
            </a:r>
            <a:endParaRPr lang="en-US" dirty="0">
              <a:solidFill>
                <a:srgbClr val="FFFFFF"/>
              </a:solidFill>
              <a:latin typeface="Georgia"/>
            </a:endParaRPr>
          </a:p>
        </p:txBody>
      </p:sp>
      <p:sp>
        <p:nvSpPr>
          <p:cNvPr id="12" name="TextBox 11"/>
          <p:cNvSpPr txBox="1"/>
          <p:nvPr/>
        </p:nvSpPr>
        <p:spPr>
          <a:xfrm>
            <a:off x="533400" y="1828800"/>
            <a:ext cx="7696200" cy="4632037"/>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is high value for businesses at </a:t>
            </a:r>
            <a:r>
              <a:rPr lang="en-US" sz="2800" dirty="0">
                <a:solidFill>
                  <a:schemeClr val="tx1">
                    <a:lumMod val="65000"/>
                    <a:lumOff val="35000"/>
                  </a:schemeClr>
                </a:solidFill>
              </a:rPr>
              <a:t>the intersection of people and </a:t>
            </a:r>
            <a:r>
              <a:rPr lang="en-US" sz="2800" dirty="0" smtClean="0">
                <a:solidFill>
                  <a:schemeClr val="tx1">
                    <a:lumMod val="65000"/>
                    <a:lumOff val="35000"/>
                  </a:schemeClr>
                </a:solidFill>
              </a:rPr>
              <a:t>profit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are a number of business </a:t>
            </a:r>
            <a:r>
              <a:rPr lang="en-US" sz="2800" dirty="0">
                <a:solidFill>
                  <a:schemeClr val="tx1">
                    <a:lumMod val="65000"/>
                    <a:lumOff val="35000"/>
                  </a:schemeClr>
                </a:solidFill>
              </a:rPr>
              <a:t>practices that </a:t>
            </a:r>
            <a:r>
              <a:rPr lang="en-US" sz="2800" dirty="0" smtClean="0">
                <a:solidFill>
                  <a:schemeClr val="tx1">
                    <a:lumMod val="65000"/>
                    <a:lumOff val="35000"/>
                  </a:schemeClr>
                </a:solidFill>
              </a:rPr>
              <a:t>measurably </a:t>
            </a:r>
            <a:r>
              <a:rPr lang="en-US" sz="2800" dirty="0">
                <a:solidFill>
                  <a:schemeClr val="tx1">
                    <a:lumMod val="65000"/>
                    <a:lumOff val="35000"/>
                  </a:schemeClr>
                </a:solidFill>
              </a:rPr>
              <a:t>improve </a:t>
            </a:r>
            <a:r>
              <a:rPr lang="en-US" sz="2800" dirty="0" smtClean="0">
                <a:solidFill>
                  <a:schemeClr val="tx1">
                    <a:lumMod val="65000"/>
                    <a:lumOff val="35000"/>
                  </a:schemeClr>
                </a:solidFill>
              </a:rPr>
              <a:t>economic opportunities </a:t>
            </a:r>
            <a:r>
              <a:rPr lang="en-US" sz="2800" dirty="0">
                <a:solidFill>
                  <a:schemeClr val="tx1">
                    <a:lumMod val="65000"/>
                    <a:lumOff val="35000"/>
                  </a:schemeClr>
                </a:solidFill>
              </a:rPr>
              <a:t>for low-wealth individuals in the </a:t>
            </a:r>
            <a:r>
              <a:rPr lang="en-US" sz="2800" dirty="0" smtClean="0">
                <a:solidFill>
                  <a:schemeClr val="tx1">
                    <a:lumMod val="65000"/>
                    <a:lumOff val="35000"/>
                  </a:schemeClr>
                </a:solidFill>
              </a:rPr>
              <a:t>U.S. while enhancing </a:t>
            </a:r>
            <a:r>
              <a:rPr lang="en-US" sz="2800" dirty="0">
                <a:solidFill>
                  <a:schemeClr val="tx1">
                    <a:lumMod val="65000"/>
                    <a:lumOff val="35000"/>
                  </a:schemeClr>
                </a:solidFill>
              </a:rPr>
              <a:t>long term business </a:t>
            </a:r>
            <a:r>
              <a:rPr lang="en-US" sz="2800" dirty="0" smtClean="0">
                <a:solidFill>
                  <a:schemeClr val="tx1">
                    <a:lumMod val="65000"/>
                    <a:lumOff val="35000"/>
                  </a:schemeClr>
                </a:solidFill>
              </a:rPr>
              <a:t>value</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Startups that are intentional about people practices early in their life cycle will have a competitive advantage</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spTree>
    <p:extLst>
      <p:ext uri="{BB962C8B-B14F-4D97-AF65-F5344CB8AC3E}">
        <p14:creationId xmlns:p14="http://schemas.microsoft.com/office/powerpoint/2010/main" val="1550223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85800" y="1752600"/>
            <a:ext cx="8077200" cy="5601533"/>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Ongoing training and development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Open book management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High performing teams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Participatory decision making</a:t>
            </a:r>
          </a:p>
          <a:p>
            <a:pPr marL="914400" indent="-457200">
              <a:spcAft>
                <a:spcPts val="600"/>
              </a:spcAft>
              <a:buFont typeface="Arial" panose="020B0604020202020204" pitchFamily="34" charset="0"/>
              <a:buChar char="•"/>
            </a:pPr>
            <a:r>
              <a:rPr lang="en-US" sz="2800" dirty="0">
                <a:solidFill>
                  <a:schemeClr val="tx1">
                    <a:lumMod val="65000"/>
                    <a:lumOff val="35000"/>
                  </a:schemeClr>
                </a:solidFill>
              </a:rPr>
              <a:t>G</a:t>
            </a:r>
            <a:r>
              <a:rPr lang="en-US" sz="2800" dirty="0" smtClean="0">
                <a:solidFill>
                  <a:schemeClr val="tx1">
                    <a:lumMod val="65000"/>
                    <a:lumOff val="35000"/>
                  </a:schemeClr>
                </a:solidFill>
              </a:rPr>
              <a:t>reat </a:t>
            </a:r>
            <a:r>
              <a:rPr lang="en-US" sz="2800" dirty="0">
                <a:solidFill>
                  <a:schemeClr val="tx1">
                    <a:lumMod val="65000"/>
                    <a:lumOff val="35000"/>
                  </a:schemeClr>
                </a:solidFill>
              </a:rPr>
              <a:t>customer service by putting people first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Feedback and accountability</a:t>
            </a:r>
          </a:p>
          <a:p>
            <a:pPr marL="914400" indent="-457200">
              <a:spcAft>
                <a:spcPts val="600"/>
              </a:spcAft>
              <a:buFont typeface="Arial" panose="020B0604020202020204" pitchFamily="34" charset="0"/>
              <a:buChar char="•"/>
            </a:pPr>
            <a:r>
              <a:rPr lang="en-US" sz="2800" dirty="0">
                <a:solidFill>
                  <a:schemeClr val="tx1">
                    <a:lumMod val="65000"/>
                    <a:lumOff val="35000"/>
                  </a:schemeClr>
                </a:solidFill>
              </a:rPr>
              <a:t>Nonfinancial recognition and rewards</a:t>
            </a:r>
          </a:p>
          <a:p>
            <a:pPr marL="914400" indent="-457200">
              <a:spcAft>
                <a:spcPts val="600"/>
              </a:spcAft>
              <a:buFont typeface="Arial" panose="020B0604020202020204" pitchFamily="34" charset="0"/>
              <a:buChar char="•"/>
            </a:pPr>
            <a:r>
              <a:rPr lang="en-US" sz="2800" dirty="0">
                <a:solidFill>
                  <a:schemeClr val="tx1">
                    <a:lumMod val="65000"/>
                    <a:lumOff val="35000"/>
                  </a:schemeClr>
                </a:solidFill>
              </a:rPr>
              <a:t>Celebrating success and having </a:t>
            </a:r>
            <a:r>
              <a:rPr lang="en-US" sz="2800" dirty="0" smtClean="0">
                <a:solidFill>
                  <a:schemeClr val="tx1">
                    <a:lumMod val="65000"/>
                    <a:lumOff val="35000"/>
                  </a:schemeClr>
                </a:solidFill>
              </a:rPr>
              <a:t>fun</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Sharing equity broadly</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smtClean="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2800" y="5410200"/>
            <a:ext cx="1752154" cy="1219200"/>
          </a:xfrm>
          <a:prstGeom prst="rect">
            <a:avLst/>
          </a:prstGeom>
        </p:spPr>
      </p:pic>
      <p:sp>
        <p:nvSpPr>
          <p:cNvPr id="3" name="Slide Number Placeholder 2"/>
          <p:cNvSpPr>
            <a:spLocks noGrp="1"/>
          </p:cNvSpPr>
          <p:nvPr>
            <p:ph type="sldNum" sz="quarter" idx="12"/>
          </p:nvPr>
        </p:nvSpPr>
        <p:spPr/>
        <p:txBody>
          <a:bodyPr/>
          <a:lstStyle/>
          <a:p>
            <a:fld id="{38FD89ED-13D4-4CB5-8DC1-901E4FEB289F}" type="slidenum">
              <a:rPr lang="en-US" smtClean="0"/>
              <a:pPr/>
              <a:t>20</a:t>
            </a:fld>
            <a:endParaRPr lang="en-US"/>
          </a:p>
        </p:txBody>
      </p:sp>
      <p:sp>
        <p:nvSpPr>
          <p:cNvPr id="5" name="Footer Placeholder 4"/>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7" name="Title 6"/>
          <p:cNvSpPr>
            <a:spLocks noGrp="1"/>
          </p:cNvSpPr>
          <p:nvPr>
            <p:ph type="ctrTitle"/>
          </p:nvPr>
        </p:nvSpPr>
        <p:spPr/>
        <p:txBody>
          <a:bodyPr/>
          <a:lstStyle/>
          <a:p>
            <a:r>
              <a:rPr lang="en-US" dirty="0" smtClean="0"/>
              <a:t>A few ways to invest in people</a:t>
            </a:r>
            <a:endParaRPr lang="en-US" dirty="0"/>
          </a:p>
        </p:txBody>
      </p:sp>
    </p:spTree>
    <p:extLst>
      <p:ext uri="{BB962C8B-B14F-4D97-AF65-F5344CB8AC3E}">
        <p14:creationId xmlns:p14="http://schemas.microsoft.com/office/powerpoint/2010/main" val="87532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425" y="2362200"/>
            <a:ext cx="2095500" cy="20955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5483" y="4683076"/>
            <a:ext cx="3952875" cy="902108"/>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4811" y="2181225"/>
            <a:ext cx="3705225" cy="1228725"/>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76925" y="3354029"/>
            <a:ext cx="2000250" cy="590550"/>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21</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5" name="Title 4"/>
          <p:cNvSpPr>
            <a:spLocks noGrp="1"/>
          </p:cNvSpPr>
          <p:nvPr>
            <p:ph type="ctrTitle"/>
          </p:nvPr>
        </p:nvSpPr>
        <p:spPr/>
        <p:txBody>
          <a:bodyPr/>
          <a:lstStyle/>
          <a:p>
            <a:r>
              <a:rPr lang="en-US" dirty="0" smtClean="0"/>
              <a:t>Human Capital Vision</a:t>
            </a:r>
            <a:endParaRPr lang="en-US" dirty="0"/>
          </a:p>
        </p:txBody>
      </p:sp>
    </p:spTree>
    <p:extLst>
      <p:ext uri="{BB962C8B-B14F-4D97-AF65-F5344CB8AC3E}">
        <p14:creationId xmlns:p14="http://schemas.microsoft.com/office/powerpoint/2010/main" val="634707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524000" y="1828800"/>
            <a:ext cx="7086600" cy="4555093"/>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Success determined by entire cast of people – employees, advisors, board members, </a:t>
            </a:r>
            <a:r>
              <a:rPr lang="en-US" sz="2800" dirty="0">
                <a:solidFill>
                  <a:schemeClr val="tx1">
                    <a:lumMod val="65000"/>
                    <a:lumOff val="35000"/>
                  </a:schemeClr>
                </a:solidFill>
              </a:rPr>
              <a:t>investors</a:t>
            </a:r>
            <a:endParaRPr lang="en-US" sz="2800" dirty="0" smtClean="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Articulate your long term vision as you bring them on board so that you can scale that vision and culture as you grow</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Lessons from Facebook: vision stays the same but culture evolves, and everyone owns the culture because it is continually </a:t>
            </a:r>
            <a:r>
              <a:rPr lang="en-US" sz="2800" dirty="0">
                <a:solidFill>
                  <a:schemeClr val="tx1">
                    <a:lumMod val="65000"/>
                    <a:lumOff val="35000"/>
                  </a:schemeClr>
                </a:solidFill>
              </a:rPr>
              <a:t>articulated</a:t>
            </a:r>
            <a:endParaRPr lang="en-US" sz="2800" dirty="0" smtClean="0">
              <a:solidFill>
                <a:schemeClr val="tx1">
                  <a:lumMod val="65000"/>
                  <a:lumOff val="35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4800600"/>
            <a:ext cx="1066800" cy="1066800"/>
          </a:xfrm>
          <a:prstGeom prst="rect">
            <a:avLst/>
          </a:prstGeom>
        </p:spPr>
      </p:pic>
      <p:sp>
        <p:nvSpPr>
          <p:cNvPr id="3" name="Slide Number Placeholder 2"/>
          <p:cNvSpPr>
            <a:spLocks noGrp="1"/>
          </p:cNvSpPr>
          <p:nvPr>
            <p:ph type="sldNum" sz="quarter" idx="12"/>
          </p:nvPr>
        </p:nvSpPr>
        <p:spPr/>
        <p:txBody>
          <a:bodyPr/>
          <a:lstStyle/>
          <a:p>
            <a:fld id="{38FD89ED-13D4-4CB5-8DC1-901E4FEB289F}" type="slidenum">
              <a:rPr lang="en-US" smtClean="0"/>
              <a:pPr/>
              <a:t>22</a:t>
            </a:fld>
            <a:endParaRPr lang="en-US"/>
          </a:p>
        </p:txBody>
      </p:sp>
      <p:sp>
        <p:nvSpPr>
          <p:cNvPr id="5" name="Footer Placeholder 4"/>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7" name="Title 6"/>
          <p:cNvSpPr>
            <a:spLocks noGrp="1"/>
          </p:cNvSpPr>
          <p:nvPr>
            <p:ph type="ctrTitle"/>
          </p:nvPr>
        </p:nvSpPr>
        <p:spPr/>
        <p:txBody>
          <a:bodyPr/>
          <a:lstStyle/>
          <a:p>
            <a:r>
              <a:rPr lang="en-US" dirty="0" smtClean="0"/>
              <a:t>Articulate Your Vision</a:t>
            </a:r>
            <a:endParaRPr lang="en-US" dirty="0"/>
          </a:p>
        </p:txBody>
      </p:sp>
    </p:spTree>
    <p:extLst>
      <p:ext uri="{BB962C8B-B14F-4D97-AF65-F5344CB8AC3E}">
        <p14:creationId xmlns:p14="http://schemas.microsoft.com/office/powerpoint/2010/main" val="2387088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33600" y="2133600"/>
            <a:ext cx="6248400" cy="1692771"/>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Small groups</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Practice pitching human capital vision</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Report back</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0060" y="4542333"/>
            <a:ext cx="2434940" cy="1620342"/>
          </a:xfrm>
          <a:prstGeom prst="rect">
            <a:avLst/>
          </a:prstGeom>
        </p:spPr>
      </p:pic>
      <p:sp>
        <p:nvSpPr>
          <p:cNvPr id="3" name="Slide Number Placeholder 2"/>
          <p:cNvSpPr>
            <a:spLocks noGrp="1"/>
          </p:cNvSpPr>
          <p:nvPr>
            <p:ph type="sldNum" sz="quarter" idx="12"/>
          </p:nvPr>
        </p:nvSpPr>
        <p:spPr/>
        <p:txBody>
          <a:bodyPr/>
          <a:lstStyle/>
          <a:p>
            <a:fld id="{38FD89ED-13D4-4CB5-8DC1-901E4FEB289F}" type="slidenum">
              <a:rPr lang="en-US" smtClean="0"/>
              <a:pPr/>
              <a:t>23</a:t>
            </a:fld>
            <a:endParaRPr lang="en-US"/>
          </a:p>
        </p:txBody>
      </p:sp>
      <p:sp>
        <p:nvSpPr>
          <p:cNvPr id="7" name="Footer Placeholder 6"/>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9" name="Title 8"/>
          <p:cNvSpPr>
            <a:spLocks noGrp="1"/>
          </p:cNvSpPr>
          <p:nvPr>
            <p:ph type="ctrTitle"/>
          </p:nvPr>
        </p:nvSpPr>
        <p:spPr/>
        <p:txBody>
          <a:bodyPr/>
          <a:lstStyle/>
          <a:p>
            <a:r>
              <a:rPr lang="en-US" dirty="0" smtClean="0"/>
              <a:t>Human Capital Vision Exercise</a:t>
            </a:r>
            <a:endParaRPr lang="en-US" dirty="0"/>
          </a:p>
        </p:txBody>
      </p:sp>
    </p:spTree>
    <p:extLst>
      <p:ext uri="{BB962C8B-B14F-4D97-AF65-F5344CB8AC3E}">
        <p14:creationId xmlns:p14="http://schemas.microsoft.com/office/powerpoint/2010/main" val="966990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1538883"/>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is your top takeaway?</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Feedback form - what went well, what could be presented differently?</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6575" y="4466838"/>
            <a:ext cx="2943225" cy="1552575"/>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24</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5" name="Title 4"/>
          <p:cNvSpPr>
            <a:spLocks noGrp="1"/>
          </p:cNvSpPr>
          <p:nvPr>
            <p:ph type="ctrTitle"/>
          </p:nvPr>
        </p:nvSpPr>
        <p:spPr/>
        <p:txBody>
          <a:bodyPr/>
          <a:lstStyle/>
          <a:p>
            <a:r>
              <a:rPr lang="en-US" dirty="0" smtClean="0"/>
              <a:t>Key Takeaways/Feedback</a:t>
            </a:r>
            <a:endParaRPr lang="en-US" dirty="0"/>
          </a:p>
        </p:txBody>
      </p:sp>
    </p:spTree>
    <p:extLst>
      <p:ext uri="{BB962C8B-B14F-4D97-AF65-F5344CB8AC3E}">
        <p14:creationId xmlns:p14="http://schemas.microsoft.com/office/powerpoint/2010/main" val="2852727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95410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Additional slides that may be used as needed</a:t>
            </a:r>
          </a:p>
        </p:txBody>
      </p:sp>
      <p:sp>
        <p:nvSpPr>
          <p:cNvPr id="2" name="Slide Number Placeholder 1"/>
          <p:cNvSpPr>
            <a:spLocks noGrp="1"/>
          </p:cNvSpPr>
          <p:nvPr>
            <p:ph type="sldNum" sz="quarter" idx="12"/>
          </p:nvPr>
        </p:nvSpPr>
        <p:spPr/>
        <p:txBody>
          <a:bodyPr/>
          <a:lstStyle/>
          <a:p>
            <a:fld id="{38FD89ED-13D4-4CB5-8DC1-901E4FEB289F}" type="slidenum">
              <a:rPr lang="en-US" smtClean="0"/>
              <a:pPr/>
              <a:t>25</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5" name="Title 4"/>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0667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200" y="2413963"/>
            <a:ext cx="1981200" cy="2310437"/>
          </a:xfrm>
          <a:prstGeom prst="rect">
            <a:avLst/>
          </a:prstGeom>
        </p:spPr>
      </p:pic>
      <p:pic>
        <p:nvPicPr>
          <p:cNvPr id="3" name="M9Z-lqlUkPk"/>
          <p:cNvPicPr>
            <a:picLocks noRot="1" noChangeAspect="1"/>
          </p:cNvPicPr>
          <p:nvPr>
            <a:videoFile r:link="rId1"/>
            <p:extLst>
              <p:ext uri="{DAA4B4D4-6D71-4841-9C94-3DE7FCFB9230}">
                <p14:media xmlns:p14="http://schemas.microsoft.com/office/powerpoint/2010/main" r:link="rId2"/>
              </p:ext>
            </p:extLst>
          </p:nvPr>
        </p:nvPicPr>
        <p:blipFill>
          <a:blip r:embed="rId6"/>
          <a:stretch>
            <a:fillRect/>
          </a:stretch>
        </p:blipFill>
        <p:spPr>
          <a:xfrm>
            <a:off x="3657600" y="2143125"/>
            <a:ext cx="4572000" cy="2571750"/>
          </a:xfrm>
          <a:prstGeom prst="rect">
            <a:avLst/>
          </a:prstGeom>
        </p:spPr>
      </p:pic>
      <p:sp>
        <p:nvSpPr>
          <p:cNvPr id="7" name="Rectangle 6"/>
          <p:cNvSpPr/>
          <p:nvPr/>
        </p:nvSpPr>
        <p:spPr>
          <a:xfrm>
            <a:off x="3733800" y="4876800"/>
            <a:ext cx="4495800" cy="400110"/>
          </a:xfrm>
          <a:prstGeom prst="rect">
            <a:avLst/>
          </a:prstGeom>
        </p:spPr>
        <p:txBody>
          <a:bodyPr wrap="square">
            <a:spAutoFit/>
          </a:bodyPr>
          <a:lstStyle/>
          <a:p>
            <a:pPr marL="457200">
              <a:spcAft>
                <a:spcPts val="600"/>
              </a:spcAft>
            </a:pPr>
            <a:r>
              <a:rPr lang="en-US" sz="2000" dirty="0" smtClean="0">
                <a:solidFill>
                  <a:srgbClr val="17375E"/>
                </a:solidFill>
              </a:rPr>
              <a:t>Moving Forward Education Video</a:t>
            </a:r>
          </a:p>
        </p:txBody>
      </p:sp>
      <p:sp>
        <p:nvSpPr>
          <p:cNvPr id="5" name="Slide Number Placeholder 4"/>
          <p:cNvSpPr>
            <a:spLocks noGrp="1"/>
          </p:cNvSpPr>
          <p:nvPr>
            <p:ph type="sldNum" sz="quarter" idx="12"/>
          </p:nvPr>
        </p:nvSpPr>
        <p:spPr/>
        <p:txBody>
          <a:bodyPr/>
          <a:lstStyle/>
          <a:p>
            <a:fld id="{38FD89ED-13D4-4CB5-8DC1-901E4FEB289F}" type="slidenum">
              <a:rPr lang="en-US" smtClean="0"/>
              <a:pPr/>
              <a:t>26</a:t>
            </a:fld>
            <a:endParaRPr lang="en-US"/>
          </a:p>
        </p:txBody>
      </p:sp>
      <p:sp>
        <p:nvSpPr>
          <p:cNvPr id="9" name="Footer Placeholder 8"/>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10" name="Title 9"/>
          <p:cNvSpPr>
            <a:spLocks noGrp="1"/>
          </p:cNvSpPr>
          <p:nvPr>
            <p:ph type="ctrTitle"/>
          </p:nvPr>
        </p:nvSpPr>
        <p:spPr/>
        <p:txBody>
          <a:bodyPr/>
          <a:lstStyle/>
          <a:p>
            <a:r>
              <a:rPr lang="en-US" dirty="0" smtClean="0"/>
              <a:t>Another approach</a:t>
            </a:r>
            <a:endParaRPr lang="en-US" dirty="0"/>
          </a:p>
        </p:txBody>
      </p:sp>
    </p:spTree>
    <p:extLst>
      <p:ext uri="{BB962C8B-B14F-4D97-AF65-F5344CB8AC3E}">
        <p14:creationId xmlns:p14="http://schemas.microsoft.com/office/powerpoint/2010/main" val="248612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cTn>
                <p:tgtEl>
                  <p:spTgt spid="3"/>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8200" y="1738967"/>
            <a:ext cx="7391400" cy="2985433"/>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Hire for culture fit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Effective </a:t>
            </a:r>
            <a:r>
              <a:rPr lang="en-US" sz="2400" dirty="0" err="1" smtClean="0">
                <a:solidFill>
                  <a:schemeClr val="tx1">
                    <a:lumMod val="65000"/>
                    <a:lumOff val="35000"/>
                  </a:schemeClr>
                </a:solidFill>
              </a:rPr>
              <a:t>onboarding</a:t>
            </a:r>
            <a:r>
              <a:rPr lang="en-US" sz="2400" dirty="0" smtClean="0">
                <a:solidFill>
                  <a:schemeClr val="tx1">
                    <a:lumMod val="65000"/>
                    <a:lumOff val="35000"/>
                  </a:schemeClr>
                </a:solidFill>
              </a:rPr>
              <a:t> and mentorship</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Innovative scheduling practices for workplace stability</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Communicating the company’s values clearly and consistently</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OBM: Know and Teach the Rules</a:t>
            </a: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t="50000" r="3398" b="13723"/>
          <a:stretch/>
        </p:blipFill>
        <p:spPr>
          <a:xfrm>
            <a:off x="1981200" y="4876800"/>
            <a:ext cx="4953000" cy="1352742"/>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27</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5" name="Title 4"/>
          <p:cNvSpPr>
            <a:spLocks noGrp="1"/>
          </p:cNvSpPr>
          <p:nvPr>
            <p:ph type="ctrTitle"/>
          </p:nvPr>
        </p:nvSpPr>
        <p:spPr/>
        <p:txBody>
          <a:bodyPr/>
          <a:lstStyle/>
          <a:p>
            <a:r>
              <a:rPr lang="en-US" dirty="0" smtClean="0"/>
              <a:t>Set the stage for success</a:t>
            </a:r>
            <a:endParaRPr lang="en-US" dirty="0"/>
          </a:p>
        </p:txBody>
      </p:sp>
    </p:spTree>
    <p:extLst>
      <p:ext uri="{BB962C8B-B14F-4D97-AF65-F5344CB8AC3E}">
        <p14:creationId xmlns:p14="http://schemas.microsoft.com/office/powerpoint/2010/main" val="3422321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8200" y="1522035"/>
            <a:ext cx="7391400" cy="3062377"/>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Create clear career ladders</a:t>
            </a:r>
          </a:p>
          <a:p>
            <a:pPr marL="914400" indent="-457200">
              <a:spcAft>
                <a:spcPts val="600"/>
              </a:spcAft>
              <a:buFont typeface="Arial" panose="020B0604020202020204" pitchFamily="34" charset="0"/>
              <a:buChar char="•"/>
            </a:pPr>
            <a:r>
              <a:rPr lang="en-US" sz="2400" dirty="0" err="1" smtClean="0">
                <a:solidFill>
                  <a:schemeClr val="tx1">
                    <a:lumMod val="65000"/>
                    <a:lumOff val="35000"/>
                  </a:schemeClr>
                </a:solidFill>
              </a:rPr>
              <a:t>Crosstrain</a:t>
            </a:r>
            <a:endParaRPr lang="en-US" sz="2400" dirty="0" smtClean="0">
              <a:solidFill>
                <a:schemeClr val="tx1">
                  <a:lumMod val="65000"/>
                  <a:lumOff val="35000"/>
                </a:schemeClr>
              </a:solidFill>
            </a:endParaRP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Pay for skills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Measure training ROI</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Enhance customer service through process redesign</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OBM: Structuring and Playing Mini-Games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3200" y="4648200"/>
            <a:ext cx="2847251" cy="1981200"/>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28</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9" name="Title 8"/>
          <p:cNvSpPr>
            <a:spLocks noGrp="1"/>
          </p:cNvSpPr>
          <p:nvPr>
            <p:ph type="ctrTitle"/>
          </p:nvPr>
        </p:nvSpPr>
        <p:spPr/>
        <p:txBody>
          <a:bodyPr/>
          <a:lstStyle/>
          <a:p>
            <a:r>
              <a:rPr lang="en-US" dirty="0" smtClean="0"/>
              <a:t>Invest for continuous improvement</a:t>
            </a:r>
            <a:endParaRPr lang="en-US" dirty="0"/>
          </a:p>
        </p:txBody>
      </p:sp>
    </p:spTree>
    <p:extLst>
      <p:ext uri="{BB962C8B-B14F-4D97-AF65-F5344CB8AC3E}">
        <p14:creationId xmlns:p14="http://schemas.microsoft.com/office/powerpoint/2010/main" val="78855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517390"/>
            <a:ext cx="7391400" cy="3508653"/>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Developing high performing teams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Participatory decision making</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Enabling better individual decisions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Empowering and engaging the front line</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Create great customer service by putting people first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360-degree reviews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OBM: Follow the action and keep score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5145231"/>
            <a:ext cx="2311006" cy="1636569"/>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29</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10" name="Title 9"/>
          <p:cNvSpPr>
            <a:spLocks noGrp="1"/>
          </p:cNvSpPr>
          <p:nvPr>
            <p:ph type="ctrTitle"/>
          </p:nvPr>
        </p:nvSpPr>
        <p:spPr/>
        <p:txBody>
          <a:bodyPr/>
          <a:lstStyle/>
          <a:p>
            <a:r>
              <a:rPr lang="en-US" dirty="0" smtClean="0"/>
              <a:t>Get to high performance</a:t>
            </a:r>
            <a:endParaRPr lang="en-US" dirty="0"/>
          </a:p>
        </p:txBody>
      </p:sp>
    </p:spTree>
    <p:extLst>
      <p:ext uri="{BB962C8B-B14F-4D97-AF65-F5344CB8AC3E}">
        <p14:creationId xmlns:p14="http://schemas.microsoft.com/office/powerpoint/2010/main" val="361707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1371601"/>
            <a:ext cx="9144000" cy="45719"/>
          </a:xfrm>
          <a:prstGeom prst="rect">
            <a:avLst/>
          </a:prstGeom>
          <a:solidFill>
            <a:srgbClr val="00546B"/>
          </a:solidFill>
        </p:spPr>
        <p:txBody>
          <a:bodyPr wrap="square">
            <a:spAutoFit/>
          </a:bodyPr>
          <a:lstStyle/>
          <a:p>
            <a:pPr>
              <a:buFont typeface="Wingdings" pitchFamily="2" charset="2"/>
              <a:buNone/>
              <a:defRPr/>
            </a:pPr>
            <a:endParaRPr lang="en-US" sz="1500" kern="0" dirty="0">
              <a:solidFill>
                <a:schemeClr val="tx2">
                  <a:lumMod val="75000"/>
                </a:schemeClr>
              </a:solidFill>
              <a:latin typeface="Avenir 45 Book" pitchFamily="34" charset="0"/>
              <a:ea typeface="ＭＳ Ｐゴシック" pitchFamily="-106" charset="-128"/>
              <a:cs typeface="Calibri" pitchFamily="34" charset="0"/>
            </a:endParaRPr>
          </a:p>
        </p:txBody>
      </p:sp>
      <p:sp>
        <p:nvSpPr>
          <p:cNvPr id="6" name="Subtitle 5"/>
          <p:cNvSpPr>
            <a:spLocks noGrp="1"/>
          </p:cNvSpPr>
          <p:nvPr>
            <p:ph type="subTitle" idx="4294967295"/>
          </p:nvPr>
        </p:nvSpPr>
        <p:spPr>
          <a:xfrm>
            <a:off x="1371600" y="3886200"/>
            <a:ext cx="6400800" cy="1752600"/>
          </a:xfrm>
        </p:spPr>
        <p:txBody>
          <a:bodyPr/>
          <a:lstStyle/>
          <a:p>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64381"/>
            <a:ext cx="9144000" cy="6093619"/>
          </a:xfrm>
          <a:prstGeom prst="rect">
            <a:avLst/>
          </a:prstGeom>
        </p:spPr>
      </p:pic>
    </p:spTree>
    <p:extLst>
      <p:ext uri="{BB962C8B-B14F-4D97-AF65-F5344CB8AC3E}">
        <p14:creationId xmlns:p14="http://schemas.microsoft.com/office/powerpoint/2010/main" val="1494510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14400" y="1522035"/>
            <a:ext cx="7391400" cy="3062377"/>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Incentivizing continuous improvement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Effective profit sharing </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Nonfinancial recognition and rewards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Celebrating success and having fun</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Employee ownership: broad-based stock options, SARs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ESOPs for engagement and exit</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9771" y="4724400"/>
            <a:ext cx="2873829" cy="1676400"/>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30</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10" name="Title 9"/>
          <p:cNvSpPr>
            <a:spLocks noGrp="1"/>
          </p:cNvSpPr>
          <p:nvPr>
            <p:ph type="ctrTitle"/>
          </p:nvPr>
        </p:nvSpPr>
        <p:spPr/>
        <p:txBody>
          <a:bodyPr/>
          <a:lstStyle/>
          <a:p>
            <a:r>
              <a:rPr lang="en-US" dirty="0" smtClean="0"/>
              <a:t>Recognize it and reward it</a:t>
            </a:r>
            <a:endParaRPr lang="en-US" dirty="0"/>
          </a:p>
        </p:txBody>
      </p:sp>
    </p:spTree>
    <p:extLst>
      <p:ext uri="{BB962C8B-B14F-4D97-AF65-F5344CB8AC3E}">
        <p14:creationId xmlns:p14="http://schemas.microsoft.com/office/powerpoint/2010/main" val="2024123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8800" y="2133600"/>
            <a:ext cx="6858000" cy="4001095"/>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a:solidFill>
                  <a:schemeClr val="tx1">
                    <a:lumMod val="65000"/>
                    <a:lumOff val="35000"/>
                  </a:schemeClr>
                </a:solidFill>
              </a:rPr>
              <a:t>Broad Based Stock Options: ISOs, NSOs, phantom stock, restricted stock </a:t>
            </a:r>
            <a:r>
              <a:rPr lang="en-US" sz="2800" dirty="0" smtClean="0">
                <a:solidFill>
                  <a:schemeClr val="tx1">
                    <a:lumMod val="65000"/>
                    <a:lumOff val="35000"/>
                  </a:schemeClr>
                </a:solidFill>
              </a:rPr>
              <a:t>, Employee Stock Purchase Plans, Stock Appreciation Rights, Employee </a:t>
            </a:r>
            <a:r>
              <a:rPr lang="en-US" sz="2800" dirty="0">
                <a:solidFill>
                  <a:schemeClr val="tx1">
                    <a:lumMod val="65000"/>
                    <a:lumOff val="35000"/>
                  </a:schemeClr>
                </a:solidFill>
              </a:rPr>
              <a:t>Stock Ownership Plans (ESOPs</a:t>
            </a:r>
            <a:r>
              <a:rPr lang="en-US" sz="2800" dirty="0" smtClean="0">
                <a:solidFill>
                  <a:schemeClr val="tx1">
                    <a:lumMod val="65000"/>
                    <a:lumOff val="35000"/>
                  </a:schemeClr>
                </a:solidFill>
              </a:rPr>
              <a:t>)</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Broad </a:t>
            </a:r>
            <a:r>
              <a:rPr lang="en-US" sz="2800" dirty="0">
                <a:solidFill>
                  <a:schemeClr val="tx1">
                    <a:lumMod val="65000"/>
                    <a:lumOff val="35000"/>
                  </a:schemeClr>
                </a:solidFill>
              </a:rPr>
              <a:t>based profit sharing and bonuses </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401(k</a:t>
            </a:r>
            <a:r>
              <a:rPr lang="en-US" sz="2800" dirty="0">
                <a:solidFill>
                  <a:schemeClr val="tx1">
                    <a:lumMod val="65000"/>
                    <a:lumOff val="35000"/>
                  </a:schemeClr>
                </a:solidFill>
              </a:rPr>
              <a:t>) and other retirement </a:t>
            </a:r>
            <a:r>
              <a:rPr lang="en-US" sz="2800" dirty="0" smtClean="0">
                <a:solidFill>
                  <a:schemeClr val="tx1">
                    <a:lumMod val="65000"/>
                    <a:lumOff val="35000"/>
                  </a:schemeClr>
                </a:solidFill>
              </a:rPr>
              <a:t>plans</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www.slicingpie.com</a:t>
            </a:r>
            <a:endParaRPr lang="en-US" sz="2800" dirty="0">
              <a:solidFill>
                <a:schemeClr val="tx1">
                  <a:lumMod val="65000"/>
                  <a:lumOff val="35000"/>
                </a:schemeClr>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0" y="4267199"/>
            <a:ext cx="1641243" cy="229010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2042318"/>
            <a:ext cx="1539082" cy="1539082"/>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31</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6" name="Title 5"/>
          <p:cNvSpPr>
            <a:spLocks noGrp="1"/>
          </p:cNvSpPr>
          <p:nvPr>
            <p:ph type="ctrTitle"/>
          </p:nvPr>
        </p:nvSpPr>
        <p:spPr/>
        <p:txBody>
          <a:bodyPr/>
          <a:lstStyle/>
          <a:p>
            <a:r>
              <a:rPr lang="en-US" dirty="0" smtClean="0"/>
              <a:t>Sharing Equity</a:t>
            </a:r>
            <a:endParaRPr lang="en-US" dirty="0"/>
          </a:p>
        </p:txBody>
      </p:sp>
    </p:spTree>
    <p:extLst>
      <p:ext uri="{BB962C8B-B14F-4D97-AF65-F5344CB8AC3E}">
        <p14:creationId xmlns:p14="http://schemas.microsoft.com/office/powerpoint/2010/main" val="114165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837" y="1652531"/>
            <a:ext cx="8767763" cy="5070514"/>
          </a:xfrm>
          <a:prstGeom prst="rect">
            <a:avLst/>
          </a:prstGeom>
        </p:spPr>
      </p:pic>
      <p:sp>
        <p:nvSpPr>
          <p:cNvPr id="9" name="TextBox 8"/>
          <p:cNvSpPr txBox="1"/>
          <p:nvPr/>
        </p:nvSpPr>
        <p:spPr>
          <a:xfrm>
            <a:off x="457200" y="6172200"/>
            <a:ext cx="2971800" cy="307777"/>
          </a:xfrm>
          <a:prstGeom prst="rect">
            <a:avLst/>
          </a:prstGeom>
          <a:noFill/>
        </p:spPr>
        <p:txBody>
          <a:bodyPr wrap="square" rtlCol="0">
            <a:spAutoFit/>
          </a:bodyPr>
          <a:lstStyle/>
          <a:p>
            <a:pPr marL="457200">
              <a:spcAft>
                <a:spcPts val="600"/>
              </a:spcAft>
            </a:pPr>
            <a:r>
              <a:rPr lang="en-US" sz="1400" i="1" dirty="0" smtClean="0">
                <a:solidFill>
                  <a:schemeClr val="tx1">
                    <a:lumMod val="65000"/>
                    <a:lumOff val="35000"/>
                  </a:schemeClr>
                </a:solidFill>
              </a:rPr>
              <a:t>Source: </a:t>
            </a:r>
            <a:r>
              <a:rPr lang="en-US" sz="1400" i="1" dirty="0" err="1" smtClean="0">
                <a:solidFill>
                  <a:schemeClr val="tx1">
                    <a:lumMod val="65000"/>
                    <a:lumOff val="35000"/>
                  </a:schemeClr>
                </a:solidFill>
              </a:rPr>
              <a:t>Beyster</a:t>
            </a:r>
            <a:r>
              <a:rPr lang="en-US" sz="1400" i="1" dirty="0" smtClean="0">
                <a:solidFill>
                  <a:schemeClr val="tx1">
                    <a:lumMod val="65000"/>
                    <a:lumOff val="35000"/>
                  </a:schemeClr>
                </a:solidFill>
              </a:rPr>
              <a:t> Institute</a:t>
            </a:r>
          </a:p>
        </p:txBody>
      </p:sp>
      <p:sp>
        <p:nvSpPr>
          <p:cNvPr id="2" name="Slide Number Placeholder 1"/>
          <p:cNvSpPr>
            <a:spLocks noGrp="1"/>
          </p:cNvSpPr>
          <p:nvPr>
            <p:ph type="sldNum" sz="quarter" idx="12"/>
          </p:nvPr>
        </p:nvSpPr>
        <p:spPr/>
        <p:txBody>
          <a:bodyPr/>
          <a:lstStyle/>
          <a:p>
            <a:fld id="{38FD89ED-13D4-4CB5-8DC1-901E4FEB289F}" type="slidenum">
              <a:rPr lang="en-US" smtClean="0"/>
              <a:pPr/>
              <a:t>32</a:t>
            </a:fld>
            <a:endParaRPr lang="en-US"/>
          </a:p>
        </p:txBody>
      </p:sp>
      <p:sp>
        <p:nvSpPr>
          <p:cNvPr id="3" name="Footer Placeholder 2"/>
          <p:cNvSpPr>
            <a:spLocks noGrp="1"/>
          </p:cNvSpPr>
          <p:nvPr>
            <p:ph type="ftr" sz="quarter" idx="3"/>
          </p:nvPr>
        </p:nvSpPr>
        <p:spPr/>
        <p:txBody>
          <a:bodyPr/>
          <a:lstStyle/>
          <a:p>
            <a:pPr algn="ctr"/>
            <a:r>
              <a:rPr lang="en-US" smtClean="0"/>
              <a:t>© 2016 The Hitachi Foundation and Broughton Consulting, LLC </a:t>
            </a:r>
            <a:endParaRPr lang="en-US" dirty="0"/>
          </a:p>
        </p:txBody>
      </p:sp>
      <p:sp>
        <p:nvSpPr>
          <p:cNvPr id="7" name="Title 6"/>
          <p:cNvSpPr>
            <a:spLocks noGrp="1"/>
          </p:cNvSpPr>
          <p:nvPr>
            <p:ph type="ctrTitle"/>
          </p:nvPr>
        </p:nvSpPr>
        <p:spPr/>
        <p:txBody>
          <a:bodyPr/>
          <a:lstStyle/>
          <a:p>
            <a:r>
              <a:rPr lang="en-US" dirty="0"/>
              <a:t>Sharing Equity</a:t>
            </a:r>
          </a:p>
        </p:txBody>
      </p:sp>
    </p:spTree>
    <p:extLst>
      <p:ext uri="{BB962C8B-B14F-4D97-AF65-F5344CB8AC3E}">
        <p14:creationId xmlns:p14="http://schemas.microsoft.com/office/powerpoint/2010/main" val="39191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967061"/>
            <a:ext cx="7315200" cy="92853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1967061"/>
            <a:ext cx="7924800" cy="4355038"/>
          </a:xfrm>
          <a:prstGeom prst="rect">
            <a:avLst/>
          </a:prstGeom>
          <a:noFill/>
        </p:spPr>
        <p:txBody>
          <a:bodyPr wrap="square" rtlCol="0">
            <a:spAutoFit/>
          </a:bodyPr>
          <a:lstStyle/>
          <a:p>
            <a:pPr marL="457200">
              <a:spcAft>
                <a:spcPts val="600"/>
              </a:spcAft>
            </a:pPr>
            <a:r>
              <a:rPr lang="en-US" sz="2800" b="1" dirty="0" smtClean="0">
                <a:solidFill>
                  <a:schemeClr val="tx1">
                    <a:lumMod val="65000"/>
                    <a:lumOff val="35000"/>
                  </a:schemeClr>
                </a:solidFill>
              </a:rPr>
              <a:t>MODULE ONE</a:t>
            </a:r>
            <a:r>
              <a:rPr lang="en-US" sz="2800" dirty="0" smtClean="0">
                <a:solidFill>
                  <a:schemeClr val="tx1">
                    <a:lumMod val="65000"/>
                    <a:lumOff val="35000"/>
                  </a:schemeClr>
                </a:solidFill>
              </a:rPr>
              <a:t>: Human capital: a key competitive advantage</a:t>
            </a:r>
          </a:p>
          <a:p>
            <a:pPr marL="457200">
              <a:spcAft>
                <a:spcPts val="600"/>
              </a:spcAft>
            </a:pPr>
            <a:r>
              <a:rPr lang="en-US" sz="2800" b="1" dirty="0" smtClean="0">
                <a:solidFill>
                  <a:schemeClr val="tx1">
                    <a:lumMod val="65000"/>
                    <a:lumOff val="35000"/>
                  </a:schemeClr>
                </a:solidFill>
              </a:rPr>
              <a:t>MODULE TWO: </a:t>
            </a:r>
            <a:r>
              <a:rPr lang="en-US" sz="2800" dirty="0" smtClean="0">
                <a:solidFill>
                  <a:schemeClr val="tx1">
                    <a:lumMod val="65000"/>
                    <a:lumOff val="35000"/>
                  </a:schemeClr>
                </a:solidFill>
              </a:rPr>
              <a:t>Recruiting, onboarding, and culture building</a:t>
            </a:r>
          </a:p>
          <a:p>
            <a:pPr marL="457200">
              <a:spcAft>
                <a:spcPts val="600"/>
              </a:spcAft>
            </a:pPr>
            <a:r>
              <a:rPr lang="en-US" sz="2800" b="1" dirty="0" smtClean="0">
                <a:solidFill>
                  <a:schemeClr val="tx1">
                    <a:lumMod val="65000"/>
                    <a:lumOff val="35000"/>
                  </a:schemeClr>
                </a:solidFill>
              </a:rPr>
              <a:t>MODULE THREE: </a:t>
            </a:r>
            <a:r>
              <a:rPr lang="en-US" sz="2800" dirty="0" smtClean="0">
                <a:solidFill>
                  <a:schemeClr val="tx1">
                    <a:lumMod val="65000"/>
                    <a:lumOff val="35000"/>
                  </a:schemeClr>
                </a:solidFill>
              </a:rPr>
              <a:t>Compensation, benefits, and sharing equity broadly</a:t>
            </a:r>
          </a:p>
          <a:p>
            <a:pPr marL="457200">
              <a:spcAft>
                <a:spcPts val="600"/>
              </a:spcAft>
            </a:pPr>
            <a:r>
              <a:rPr lang="en-US" sz="2800" b="1" dirty="0" smtClean="0">
                <a:solidFill>
                  <a:schemeClr val="tx1">
                    <a:lumMod val="65000"/>
                    <a:lumOff val="35000"/>
                  </a:schemeClr>
                </a:solidFill>
              </a:rPr>
              <a:t>MODULE FOUR: </a:t>
            </a:r>
            <a:r>
              <a:rPr lang="en-US" sz="2800" dirty="0" smtClean="0">
                <a:solidFill>
                  <a:schemeClr val="tx1">
                    <a:lumMod val="65000"/>
                    <a:lumOff val="35000"/>
                  </a:schemeClr>
                </a:solidFill>
              </a:rPr>
              <a:t>Learning and development</a:t>
            </a:r>
          </a:p>
          <a:p>
            <a:pPr marL="457200">
              <a:spcAft>
                <a:spcPts val="600"/>
              </a:spcAft>
            </a:pPr>
            <a:r>
              <a:rPr lang="en-US" sz="2800" b="1" dirty="0" smtClean="0">
                <a:solidFill>
                  <a:schemeClr val="tx1">
                    <a:lumMod val="65000"/>
                    <a:lumOff val="35000"/>
                  </a:schemeClr>
                </a:solidFill>
              </a:rPr>
              <a:t>MODULE FIVE: </a:t>
            </a:r>
            <a:r>
              <a:rPr lang="en-US" sz="2800" dirty="0" smtClean="0">
                <a:solidFill>
                  <a:schemeClr val="tx1">
                    <a:lumMod val="65000"/>
                    <a:lumOff val="35000"/>
                  </a:schemeClr>
                </a:solidFill>
              </a:rPr>
              <a:t>Reenvisioning leadership</a:t>
            </a:r>
          </a:p>
          <a:p>
            <a:pPr marL="457200">
              <a:spcAft>
                <a:spcPts val="600"/>
              </a:spcAft>
            </a:pPr>
            <a:endParaRPr lang="en-US" sz="2800" dirty="0">
              <a:solidFill>
                <a:schemeClr val="tx1">
                  <a:lumMod val="65000"/>
                  <a:lumOff val="35000"/>
                </a:schemeClr>
              </a:solidFill>
            </a:endParaRPr>
          </a:p>
        </p:txBody>
      </p:sp>
      <p:sp>
        <p:nvSpPr>
          <p:cNvPr id="5" name="Title 4"/>
          <p:cNvSpPr>
            <a:spLocks noGrp="1"/>
          </p:cNvSpPr>
          <p:nvPr>
            <p:ph type="ctrTitle"/>
          </p:nvPr>
        </p:nvSpPr>
        <p:spPr/>
        <p:txBody>
          <a:bodyPr/>
          <a:lstStyle/>
          <a:p>
            <a:r>
              <a:rPr lang="en-US" dirty="0" smtClean="0"/>
              <a:t>The Modules</a:t>
            </a:r>
            <a:endParaRPr lang="en-US" dirty="0"/>
          </a:p>
        </p:txBody>
      </p:sp>
      <p:sp>
        <p:nvSpPr>
          <p:cNvPr id="13" name="Slide Number Placeholder 12"/>
          <p:cNvSpPr>
            <a:spLocks noGrp="1"/>
          </p:cNvSpPr>
          <p:nvPr>
            <p:ph type="sldNum" sz="quarter" idx="12"/>
          </p:nvPr>
        </p:nvSpPr>
        <p:spPr/>
        <p:txBody>
          <a:bodyPr/>
          <a:lstStyle/>
          <a:p>
            <a:fld id="{38FD89ED-13D4-4CB5-8DC1-901E4FEB289F}" type="slidenum">
              <a:rPr lang="en-US" smtClean="0"/>
              <a:pPr/>
              <a:t>4</a:t>
            </a:fld>
            <a:endParaRPr lang="en-US"/>
          </a:p>
        </p:txBody>
      </p:sp>
      <p:sp>
        <p:nvSpPr>
          <p:cNvPr id="14" name="Footer Placeholder 13"/>
          <p:cNvSpPr>
            <a:spLocks noGrp="1"/>
          </p:cNvSpPr>
          <p:nvPr>
            <p:ph type="ftr" sz="quarter" idx="3"/>
          </p:nvPr>
        </p:nvSpPr>
        <p:spPr/>
        <p:txBody>
          <a:body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90832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57200" y="1752600"/>
            <a:ext cx="7696200" cy="4201150"/>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Why </a:t>
            </a:r>
            <a:r>
              <a:rPr lang="en-US" sz="2800" dirty="0">
                <a:solidFill>
                  <a:schemeClr val="tx1">
                    <a:lumMod val="65000"/>
                    <a:lumOff val="35000"/>
                  </a:schemeClr>
                </a:solidFill>
              </a:rPr>
              <a:t>investing in human capital is a critical component to </a:t>
            </a:r>
            <a:r>
              <a:rPr lang="en-US" sz="2800" dirty="0" smtClean="0">
                <a:solidFill>
                  <a:schemeClr val="tx1">
                    <a:lumMod val="65000"/>
                    <a:lumOff val="35000"/>
                  </a:schemeClr>
                </a:solidFill>
              </a:rPr>
              <a:t>competing in </a:t>
            </a:r>
            <a:r>
              <a:rPr lang="en-US" sz="2800" dirty="0">
                <a:solidFill>
                  <a:schemeClr val="tx1">
                    <a:lumMod val="65000"/>
                    <a:lumOff val="35000"/>
                  </a:schemeClr>
                </a:solidFill>
              </a:rPr>
              <a:t>the fast-changing global </a:t>
            </a:r>
            <a:r>
              <a:rPr lang="en-US" sz="2800" dirty="0" smtClean="0">
                <a:solidFill>
                  <a:schemeClr val="tx1">
                    <a:lumMod val="65000"/>
                    <a:lumOff val="35000"/>
                  </a:schemeClr>
                </a:solidFill>
              </a:rPr>
              <a:t>economy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Why culture matters and core values exercise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Exercise on next 5 big things and skills/hires/advisors needed to accomplish those</a:t>
            </a:r>
          </a:p>
          <a:p>
            <a:pPr marL="914400" indent="-457200">
              <a:spcAft>
                <a:spcPts val="600"/>
              </a:spcAft>
              <a:buFont typeface="Arial" panose="020B0604020202020204" pitchFamily="34" charset="0"/>
              <a:buChar char="•"/>
            </a:pPr>
            <a:r>
              <a:rPr lang="en-US" sz="2800" dirty="0">
                <a:solidFill>
                  <a:schemeClr val="tx1">
                    <a:lumMod val="65000"/>
                    <a:lumOff val="35000"/>
                  </a:schemeClr>
                </a:solidFill>
              </a:rPr>
              <a:t>Articulate vision for </a:t>
            </a:r>
            <a:r>
              <a:rPr lang="en-US" sz="2800" dirty="0" smtClean="0">
                <a:solidFill>
                  <a:schemeClr val="tx1">
                    <a:lumMod val="65000"/>
                    <a:lumOff val="35000"/>
                  </a:schemeClr>
                </a:solidFill>
              </a:rPr>
              <a:t>investing in human capital to new hires and investors</a:t>
            </a:r>
            <a:endParaRPr lang="en-US" sz="2800" dirty="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868" y="5715000"/>
            <a:ext cx="1531682" cy="422286"/>
          </a:xfrm>
          <a:prstGeom prst="rect">
            <a:avLst/>
          </a:prstGeom>
        </p:spPr>
      </p:pic>
      <p:sp>
        <p:nvSpPr>
          <p:cNvPr id="7" name="Title 6"/>
          <p:cNvSpPr>
            <a:spLocks noGrp="1"/>
          </p:cNvSpPr>
          <p:nvPr>
            <p:ph type="ctrTitle"/>
          </p:nvPr>
        </p:nvSpPr>
        <p:spPr/>
        <p:txBody>
          <a:bodyPr/>
          <a:lstStyle/>
          <a:p>
            <a:r>
              <a:rPr lang="en-US" dirty="0" smtClean="0"/>
              <a:t>Today’s Session</a:t>
            </a:r>
            <a:endParaRPr lang="en-US" dirty="0"/>
          </a:p>
        </p:txBody>
      </p:sp>
      <p:sp>
        <p:nvSpPr>
          <p:cNvPr id="15" name="Slide Number Placeholder 14"/>
          <p:cNvSpPr>
            <a:spLocks noGrp="1"/>
          </p:cNvSpPr>
          <p:nvPr>
            <p:ph type="sldNum" sz="quarter" idx="12"/>
          </p:nvPr>
        </p:nvSpPr>
        <p:spPr/>
        <p:txBody>
          <a:bodyPr/>
          <a:lstStyle/>
          <a:p>
            <a:fld id="{38FD89ED-13D4-4CB5-8DC1-901E4FEB289F}" type="slidenum">
              <a:rPr lang="en-US" smtClean="0"/>
              <a:pPr/>
              <a:t>5</a:t>
            </a:fld>
            <a:endParaRPr lang="en-US"/>
          </a:p>
        </p:txBody>
      </p:sp>
      <p:sp>
        <p:nvSpPr>
          <p:cNvPr id="16" name="Footer Placeholder 15"/>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98972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8FD89ED-13D4-4CB5-8DC1-901E4FEB289F}" type="slidenum">
              <a:rPr lang="en-US" smtClean="0"/>
              <a:pPr/>
              <a:t>6</a:t>
            </a:fld>
            <a:endParaRPr lang="en-US"/>
          </a:p>
        </p:txBody>
      </p:sp>
      <p:sp>
        <p:nvSpPr>
          <p:cNvPr id="12" name="TextBox 11"/>
          <p:cNvSpPr txBox="1"/>
          <p:nvPr/>
        </p:nvSpPr>
        <p:spPr>
          <a:xfrm>
            <a:off x="457200" y="1752600"/>
            <a:ext cx="7696200" cy="3693319"/>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Each entrepreneur has two minutes to pitch the group on either:</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What is special about your team and your company culture that will enable your business to last 30 years or more; </a:t>
            </a:r>
            <a:r>
              <a:rPr lang="en-US" sz="2800" u="sng" dirty="0" smtClean="0">
                <a:solidFill>
                  <a:schemeClr val="tx1">
                    <a:lumMod val="65000"/>
                    <a:lumOff val="35000"/>
                  </a:schemeClr>
                </a:solidFill>
              </a:rPr>
              <a:t>OR</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What is special about your team and your company culture that will enable your company to meet its business goals?</a:t>
            </a:r>
            <a:endParaRPr lang="en-US" sz="2800" dirty="0">
              <a:solidFill>
                <a:schemeClr val="tx1">
                  <a:lumMod val="65000"/>
                  <a:lumOff val="35000"/>
                </a:schemeClr>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868" y="5715000"/>
            <a:ext cx="1531682" cy="422286"/>
          </a:xfrm>
          <a:prstGeom prst="rect">
            <a:avLst/>
          </a:prstGeom>
        </p:spPr>
      </p:pic>
      <p:sp>
        <p:nvSpPr>
          <p:cNvPr id="5" name="Title 4"/>
          <p:cNvSpPr>
            <a:spLocks noGrp="1"/>
          </p:cNvSpPr>
          <p:nvPr>
            <p:ph type="ctrTitle"/>
          </p:nvPr>
        </p:nvSpPr>
        <p:spPr/>
        <p:txBody>
          <a:bodyPr/>
          <a:lstStyle/>
          <a:p>
            <a:r>
              <a:rPr lang="en-US" dirty="0" smtClean="0"/>
              <a:t>First Pitch</a:t>
            </a:r>
            <a:endParaRPr lang="en-US" dirty="0"/>
          </a:p>
        </p:txBody>
      </p:sp>
      <p:sp>
        <p:nvSpPr>
          <p:cNvPr id="9" name="Footer Placeholder 8"/>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189067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8FD89ED-13D4-4CB5-8DC1-901E4FEB289F}" type="slidenum">
              <a:rPr lang="en-US" smtClean="0"/>
              <a:pPr/>
              <a:t>7</a:t>
            </a:fld>
            <a:endParaRPr lang="en-US"/>
          </a:p>
        </p:txBody>
      </p:sp>
      <p:pic>
        <p:nvPicPr>
          <p:cNvPr id="10" name="Picture 9" descr="Non Sequitor.gif"/>
          <p:cNvPicPr>
            <a:picLocks noChangeAspect="1"/>
          </p:cNvPicPr>
          <p:nvPr/>
        </p:nvPicPr>
        <p:blipFill>
          <a:blip r:embed="rId3"/>
          <a:stretch>
            <a:fillRect/>
          </a:stretch>
        </p:blipFill>
        <p:spPr>
          <a:xfrm>
            <a:off x="381000" y="2133600"/>
            <a:ext cx="8458200" cy="3611879"/>
          </a:xfrm>
          <a:prstGeom prst="rect">
            <a:avLst/>
          </a:prstGeom>
        </p:spPr>
      </p:pic>
      <p:sp>
        <p:nvSpPr>
          <p:cNvPr id="6" name="Title 5"/>
          <p:cNvSpPr>
            <a:spLocks noGrp="1"/>
          </p:cNvSpPr>
          <p:nvPr>
            <p:ph type="ctrTitle"/>
          </p:nvPr>
        </p:nvSpPr>
        <p:spPr/>
        <p:txBody>
          <a:bodyPr>
            <a:normAutofit fontScale="90000"/>
          </a:bodyPr>
          <a:lstStyle/>
          <a:p>
            <a:r>
              <a:rPr lang="en-US" dirty="0" smtClean="0"/>
              <a:t>Traditional Approach to </a:t>
            </a:r>
            <a:br>
              <a:rPr lang="en-US" dirty="0" smtClean="0"/>
            </a:br>
            <a:r>
              <a:rPr lang="en-US" dirty="0" smtClean="0"/>
              <a:t>Human Capital</a:t>
            </a:r>
            <a:endParaRPr lang="en-US" dirty="0"/>
          </a:p>
        </p:txBody>
      </p:sp>
      <p:sp>
        <p:nvSpPr>
          <p:cNvPr id="7" name="Footer Placeholder 6"/>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172955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1691819"/>
            <a:ext cx="7696200" cy="4632037"/>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a:solidFill>
                  <a:schemeClr val="tx1">
                    <a:lumMod val="65000"/>
                    <a:lumOff val="35000"/>
                  </a:schemeClr>
                </a:solidFill>
                <a:latin typeface="Calibri" panose="020F0502020204030204" pitchFamily="34" charset="0"/>
              </a:rPr>
              <a:t>The world is becoming more turbulent faster than organizations are becoming more </a:t>
            </a:r>
            <a:r>
              <a:rPr lang="en-US" sz="2800" dirty="0" smtClean="0">
                <a:solidFill>
                  <a:schemeClr val="tx1">
                    <a:lumMod val="65000"/>
                    <a:lumOff val="35000"/>
                  </a:schemeClr>
                </a:solidFill>
                <a:latin typeface="Calibri" panose="020F0502020204030204" pitchFamily="34" charset="0"/>
              </a:rPr>
              <a:t>resilient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Current management practices - based </a:t>
            </a:r>
            <a:r>
              <a:rPr lang="en-US" sz="2800" dirty="0">
                <a:solidFill>
                  <a:schemeClr val="tx1">
                    <a:lumMod val="65000"/>
                    <a:lumOff val="35000"/>
                  </a:schemeClr>
                </a:solidFill>
                <a:latin typeface="Calibri" panose="020F0502020204030204" pitchFamily="34" charset="0"/>
              </a:rPr>
              <a:t>on control and </a:t>
            </a:r>
            <a:r>
              <a:rPr lang="en-US" sz="2800" dirty="0" smtClean="0">
                <a:solidFill>
                  <a:schemeClr val="tx1">
                    <a:lumMod val="65000"/>
                    <a:lumOff val="35000"/>
                  </a:schemeClr>
                </a:solidFill>
                <a:latin typeface="Calibri" panose="020F0502020204030204" pitchFamily="34" charset="0"/>
              </a:rPr>
              <a:t>efficiency - no </a:t>
            </a:r>
            <a:r>
              <a:rPr lang="en-US" sz="2800" dirty="0">
                <a:solidFill>
                  <a:schemeClr val="tx1">
                    <a:lumMod val="65000"/>
                    <a:lumOff val="35000"/>
                  </a:schemeClr>
                </a:solidFill>
                <a:latin typeface="Calibri" panose="020F0502020204030204" pitchFamily="34" charset="0"/>
              </a:rPr>
              <a:t>longer </a:t>
            </a:r>
            <a:r>
              <a:rPr lang="en-US" sz="2800" dirty="0" smtClean="0">
                <a:solidFill>
                  <a:schemeClr val="tx1">
                    <a:lumMod val="65000"/>
                    <a:lumOff val="35000"/>
                  </a:schemeClr>
                </a:solidFill>
                <a:latin typeface="Calibri" panose="020F0502020204030204" pitchFamily="34" charset="0"/>
              </a:rPr>
              <a:t>suffice </a:t>
            </a:r>
            <a:r>
              <a:rPr lang="en-US" sz="2800" dirty="0">
                <a:solidFill>
                  <a:schemeClr val="tx1">
                    <a:lumMod val="65000"/>
                    <a:lumOff val="35000"/>
                  </a:schemeClr>
                </a:solidFill>
                <a:latin typeface="Calibri" panose="020F0502020204030204" pitchFamily="34" charset="0"/>
              </a:rPr>
              <a:t>in a world where adaptability and creativity drive business </a:t>
            </a:r>
            <a:r>
              <a:rPr lang="en-US" sz="2800" dirty="0" smtClean="0">
                <a:solidFill>
                  <a:schemeClr val="tx1">
                    <a:lumMod val="65000"/>
                    <a:lumOff val="35000"/>
                  </a:schemeClr>
                </a:solidFill>
                <a:latin typeface="Calibri" panose="020F0502020204030204" pitchFamily="34" charset="0"/>
              </a:rPr>
              <a:t>success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To be competitive, organizations </a:t>
            </a:r>
            <a:r>
              <a:rPr lang="en-US" sz="2800" b="1" dirty="0" smtClean="0">
                <a:solidFill>
                  <a:schemeClr val="tx1">
                    <a:lumMod val="65000"/>
                    <a:lumOff val="35000"/>
                  </a:schemeClr>
                </a:solidFill>
                <a:latin typeface="Calibri" panose="020F0502020204030204" pitchFamily="34" charset="0"/>
              </a:rPr>
              <a:t>must</a:t>
            </a:r>
            <a:r>
              <a:rPr lang="en-US" sz="2800" dirty="0" smtClean="0">
                <a:solidFill>
                  <a:schemeClr val="tx1">
                    <a:lumMod val="65000"/>
                    <a:lumOff val="35000"/>
                  </a:schemeClr>
                </a:solidFill>
                <a:latin typeface="Calibri" panose="020F0502020204030204" pitchFamily="34" charset="0"/>
              </a:rPr>
              <a:t> manage differently</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latin typeface="Calibri" panose="020F050202020403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4543425"/>
            <a:ext cx="1066800" cy="1628775"/>
          </a:xfrm>
          <a:prstGeom prst="rect">
            <a:avLst/>
          </a:prstGeom>
        </p:spPr>
      </p:pic>
      <p:sp>
        <p:nvSpPr>
          <p:cNvPr id="3" name="Slide Number Placeholder 2"/>
          <p:cNvSpPr>
            <a:spLocks noGrp="1"/>
          </p:cNvSpPr>
          <p:nvPr>
            <p:ph type="sldNum" sz="quarter" idx="12"/>
          </p:nvPr>
        </p:nvSpPr>
        <p:spPr/>
        <p:txBody>
          <a:bodyPr/>
          <a:lstStyle/>
          <a:p>
            <a:fld id="{38FD89ED-13D4-4CB5-8DC1-901E4FEB289F}" type="slidenum">
              <a:rPr lang="en-US" smtClean="0"/>
              <a:pPr/>
              <a:t>8</a:t>
            </a:fld>
            <a:endParaRPr lang="en-US"/>
          </a:p>
        </p:txBody>
      </p:sp>
      <p:sp>
        <p:nvSpPr>
          <p:cNvPr id="7" name="Title 6"/>
          <p:cNvSpPr>
            <a:spLocks noGrp="1"/>
          </p:cNvSpPr>
          <p:nvPr>
            <p:ph type="ctrTitle"/>
          </p:nvPr>
        </p:nvSpPr>
        <p:spPr/>
        <p:txBody>
          <a:bodyPr/>
          <a:lstStyle/>
          <a:p>
            <a:r>
              <a:rPr lang="en-US" dirty="0" smtClean="0"/>
              <a:t>The Problem</a:t>
            </a:r>
            <a:endParaRPr lang="en-US" dirty="0"/>
          </a:p>
        </p:txBody>
      </p:sp>
      <p:sp>
        <p:nvSpPr>
          <p:cNvPr id="9" name="Footer Placeholder 8"/>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2246108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660439"/>
            <a:ext cx="6858000" cy="5023556"/>
          </a:xfrm>
          <a:prstGeom prst="rect">
            <a:avLst/>
          </a:prstGeom>
        </p:spPr>
      </p:pic>
      <p:sp>
        <p:nvSpPr>
          <p:cNvPr id="2" name="Slide Number Placeholder 1"/>
          <p:cNvSpPr>
            <a:spLocks noGrp="1"/>
          </p:cNvSpPr>
          <p:nvPr>
            <p:ph type="sldNum" sz="quarter" idx="12"/>
          </p:nvPr>
        </p:nvSpPr>
        <p:spPr/>
        <p:txBody>
          <a:bodyPr/>
          <a:lstStyle/>
          <a:p>
            <a:fld id="{38FD89ED-13D4-4CB5-8DC1-901E4FEB289F}" type="slidenum">
              <a:rPr lang="en-US" smtClean="0"/>
              <a:pPr/>
              <a:t>9</a:t>
            </a:fld>
            <a:endParaRPr lang="en-US"/>
          </a:p>
        </p:txBody>
      </p:sp>
      <p:sp>
        <p:nvSpPr>
          <p:cNvPr id="5" name="Title 4"/>
          <p:cNvSpPr>
            <a:spLocks noGrp="1"/>
          </p:cNvSpPr>
          <p:nvPr>
            <p:ph type="ctrTitle"/>
          </p:nvPr>
        </p:nvSpPr>
        <p:spPr/>
        <p:txBody>
          <a:bodyPr/>
          <a:lstStyle/>
          <a:p>
            <a:r>
              <a:rPr lang="en-US" dirty="0" smtClean="0"/>
              <a:t>Exponential Change</a:t>
            </a:r>
            <a:endParaRPr lang="en-US" dirty="0"/>
          </a:p>
        </p:txBody>
      </p:sp>
      <p:sp>
        <p:nvSpPr>
          <p:cNvPr id="7" name="Footer Placeholder 6"/>
          <p:cNvSpPr>
            <a:spLocks noGrp="1"/>
          </p:cNvSpPr>
          <p:nvPr>
            <p:ph type="ftr" sz="quarter" idx="3"/>
          </p:nvPr>
        </p:nvSpPr>
        <p:spPr/>
        <p:txBody>
          <a:body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167017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4578</TotalTime>
  <Words>5957</Words>
  <Application>Microsoft Macintosh PowerPoint</Application>
  <PresentationFormat>On-screen Show (4:3)</PresentationFormat>
  <Paragraphs>429</Paragraphs>
  <Slides>32</Slides>
  <Notes>32</Notes>
  <HiddenSlides>0</HiddenSlides>
  <MMClips>1</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Human Capital:  A Key Competitive Advantage</vt:lpstr>
      <vt:lpstr>Grounding Principles</vt:lpstr>
      <vt:lpstr>PowerPoint Presentation</vt:lpstr>
      <vt:lpstr>The Modules</vt:lpstr>
      <vt:lpstr>Today’s Session</vt:lpstr>
      <vt:lpstr>First Pitch</vt:lpstr>
      <vt:lpstr>Traditional Approach to  Human Capital</vt:lpstr>
      <vt:lpstr>The Problem</vt:lpstr>
      <vt:lpstr>Exponential Change</vt:lpstr>
      <vt:lpstr>Key Questions</vt:lpstr>
      <vt:lpstr>Management 2.0</vt:lpstr>
      <vt:lpstr>Contract vs. Permanent</vt:lpstr>
      <vt:lpstr>What is organizational culture?</vt:lpstr>
      <vt:lpstr>Does culture matter?</vt:lpstr>
      <vt:lpstr>Culture brainstorm</vt:lpstr>
      <vt:lpstr>Participatory Culture</vt:lpstr>
      <vt:lpstr>Core Values Exercise</vt:lpstr>
      <vt:lpstr>Leveling Up Exercise</vt:lpstr>
      <vt:lpstr>Leveling Up Exercise</vt:lpstr>
      <vt:lpstr>A few ways to invest in people</vt:lpstr>
      <vt:lpstr>Human Capital Vision</vt:lpstr>
      <vt:lpstr>Articulate Your Vision</vt:lpstr>
      <vt:lpstr>Human Capital Vision Exercise</vt:lpstr>
      <vt:lpstr>Key Takeaways/Feedback</vt:lpstr>
      <vt:lpstr>Appendix</vt:lpstr>
      <vt:lpstr>Another approach</vt:lpstr>
      <vt:lpstr>Set the stage for success</vt:lpstr>
      <vt:lpstr>Invest for continuous improvement</vt:lpstr>
      <vt:lpstr>Get to high performance</vt:lpstr>
      <vt:lpstr>Recognize it and reward it</vt:lpstr>
      <vt:lpstr>Sharing Equity</vt:lpstr>
      <vt:lpstr>Sharing Equity</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dc:creator>
  <cp:lastModifiedBy>Camilo Velasquez</cp:lastModifiedBy>
  <cp:revision>465</cp:revision>
  <cp:lastPrinted>2014-04-23T14:36:10Z</cp:lastPrinted>
  <dcterms:created xsi:type="dcterms:W3CDTF">2014-02-25T04:56:12Z</dcterms:created>
  <dcterms:modified xsi:type="dcterms:W3CDTF">2017-05-12T00:59:54Z</dcterms:modified>
</cp:coreProperties>
</file>